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6.svg" ContentType="image/svg+xml"/>
  <Override PartName="/ppt/media/image68.svg" ContentType="image/svg+xml"/>
  <Override PartName="/ppt/media/image7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51"/>
  </p:notesMasterIdLst>
  <p:handoutMasterIdLst>
    <p:handoutMasterId r:id="rId52"/>
  </p:handoutMasterIdLst>
  <p:sldIdLst>
    <p:sldId id="257" r:id="rId4"/>
    <p:sldId id="261" r:id="rId5"/>
    <p:sldId id="10314" r:id="rId6"/>
    <p:sldId id="265" r:id="rId7"/>
    <p:sldId id="266" r:id="rId8"/>
    <p:sldId id="10313" r:id="rId9"/>
    <p:sldId id="10160" r:id="rId10"/>
    <p:sldId id="10317" r:id="rId11"/>
    <p:sldId id="10161" r:id="rId12"/>
    <p:sldId id="10318" r:id="rId13"/>
    <p:sldId id="10319" r:id="rId14"/>
    <p:sldId id="275" r:id="rId15"/>
    <p:sldId id="10300" r:id="rId16"/>
    <p:sldId id="10293" r:id="rId17"/>
    <p:sldId id="10294" r:id="rId18"/>
    <p:sldId id="10301" r:id="rId19"/>
    <p:sldId id="280" r:id="rId20"/>
    <p:sldId id="10315" r:id="rId21"/>
    <p:sldId id="283" r:id="rId22"/>
    <p:sldId id="10178" r:id="rId23"/>
    <p:sldId id="10168" r:id="rId24"/>
    <p:sldId id="10316" r:id="rId25"/>
    <p:sldId id="10170" r:id="rId26"/>
    <p:sldId id="391" r:id="rId27"/>
    <p:sldId id="286" r:id="rId28"/>
    <p:sldId id="10322" r:id="rId29"/>
    <p:sldId id="10323" r:id="rId30"/>
    <p:sldId id="293" r:id="rId31"/>
    <p:sldId id="289" r:id="rId32"/>
    <p:sldId id="10171" r:id="rId33"/>
    <p:sldId id="9697" r:id="rId34"/>
    <p:sldId id="9698" r:id="rId35"/>
    <p:sldId id="10164" r:id="rId36"/>
    <p:sldId id="10165" r:id="rId37"/>
    <p:sldId id="437" r:id="rId38"/>
    <p:sldId id="10303" r:id="rId39"/>
    <p:sldId id="10312" r:id="rId40"/>
    <p:sldId id="446" r:id="rId41"/>
    <p:sldId id="10258" r:id="rId42"/>
    <p:sldId id="10151" r:id="rId43"/>
    <p:sldId id="10201" r:id="rId44"/>
    <p:sldId id="9495" r:id="rId45"/>
    <p:sldId id="582" r:id="rId46"/>
    <p:sldId id="583" r:id="rId47"/>
    <p:sldId id="10167" r:id="rId48"/>
    <p:sldId id="584" r:id="rId49"/>
    <p:sldId id="48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317"/>
            <p14:sldId id="10161"/>
            <p14:sldId id="10318"/>
            <p14:sldId id="10319"/>
            <p14:sldId id="275"/>
            <p14:sldId id="10300"/>
            <p14:sldId id="10293"/>
            <p14:sldId id="10294"/>
            <p14:sldId id="10301"/>
            <p14:sldId id="280"/>
            <p14:sldId id="10315"/>
            <p14:sldId id="283"/>
            <p14:sldId id="10178"/>
            <p14:sldId id="10168"/>
            <p14:sldId id="10316"/>
            <p14:sldId id="10170"/>
            <p14:sldId id="391"/>
            <p14:sldId id="286"/>
            <p14:sldId id="10322"/>
            <p14:sldId id="10323"/>
            <p14:sldId id="293"/>
            <p14:sldId id="289"/>
            <p14:sldId id="10171"/>
            <p14:sldId id="9697"/>
            <p14:sldId id="9698"/>
            <p14:sldId id="10164"/>
            <p14:sldId id="10165"/>
            <p14:sldId id="437"/>
            <p14:sldId id="10303"/>
            <p14:sldId id="10312"/>
            <p14:sldId id="446"/>
            <p14:sldId id="10258"/>
            <p14:sldId id="10151"/>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5" autoAdjust="0"/>
    <p:restoredTop sz="94249" autoAdjust="0"/>
  </p:normalViewPr>
  <p:slideViewPr>
    <p:cSldViewPr snapToGrid="0">
      <p:cViewPr varScale="1">
        <p:scale>
          <a:sx n="76" d="100"/>
          <a:sy n="76" d="100"/>
        </p:scale>
        <p:origin x="907" y="67"/>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57"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chart>
    <c:autoTitleDeleted val="1"/>
    <c:plotArea>
      <c:pieChart>
        <c:varyColors val="1"/>
        <c:ser>
          <c:idx val="0"/>
          <c:order val="0"/>
          <c:tx>
            <c:strRef>
              <c:f>Sheet1!$B$1</c:f>
              <c:strCache>
                <c:ptCount val="1"/>
                <c:pt idx="0">
                  <c:v>Share (%)</c:v>
                </c:pt>
              </c:strCache>
            </c:strRef>
          </c:tx>
          <c:dPt>
            <c:idx val="0"/>
            <c:spPr>
              <a:solidFill>
                <a:srgbClr val="31097E"/>
              </a:solidFill>
            </c:spPr>
          </c:dPt>
          <c:dPt>
            <c:idx val="1"/>
            <c:spPr>
              <a:solidFill>
                <a:srgbClr val="33C5F0"/>
              </a:solidFill>
            </c:spPr>
          </c:dPt>
          <c:dPt>
            <c:idx val="2"/>
            <c:spPr>
              <a:solidFill>
                <a:srgbClr val="FFA500"/>
              </a:solidFill>
            </c:spPr>
          </c:dPt>
          <c:dPt>
            <c:idx val="3"/>
            <c:spPr>
              <a:solidFill>
                <a:srgbClr val="228B22"/>
              </a:solidFill>
            </c:spPr>
          </c:dPt>
          <c:dPt>
            <c:idx val="4"/>
            <c:spPr>
              <a:solidFill>
                <a:srgbClr val="DC143C"/>
              </a:solidFill>
            </c:spPr>
          </c:dPt>
          <c:cat>
            <c:strRef>
              <c:f>Sheet1!$A$2:$A$6</c:f>
              <c:strCache>
                <c:ptCount val="5"/>
                <c:pt idx="0">
                  <c:v>iPhone</c:v>
                </c:pt>
                <c:pt idx="1">
                  <c:v>Services</c:v>
                </c:pt>
                <c:pt idx="2">
                  <c:v>Wearables, Home and Accessories</c:v>
                </c:pt>
                <c:pt idx="3">
                  <c:v>Mac</c:v>
                </c:pt>
                <c:pt idx="4">
                  <c:v>iPad</c:v>
                </c:pt>
              </c:strCache>
            </c:strRef>
          </c:cat>
          <c:val>
            <c:numRef>
              <c:f>Sheet1!$B$2:$B$6</c:f>
              <c:numCache>
                <c:formatCode>General</c:formatCode>
                <c:ptCount val="5"/>
                <c:pt idx="0">
                  <c:v>48.0</c:v>
                </c:pt>
                <c:pt idx="1">
                  <c:v>26.0</c:v>
                </c:pt>
                <c:pt idx="2">
                  <c:v>10.5</c:v>
                </c:pt>
                <c:pt idx="3">
                  <c:v>8.5</c:v>
                </c:pt>
                <c:pt idx="4">
                  <c:v>7.0</c:v>
                </c:pt>
              </c:numCache>
            </c:numRef>
          </c:val>
        </c:ser>
        <c:dLbls>
          <c:txPr>
            <a:bodyPr/>
            <a:lstStyle/>
            <a:p>
              <a:pPr>
                <a:defRPr sz="900">
                  <a:latin typeface="Poppins"/>
                </a:defRPr>
              </a:pPr>
            </a:p>
          </c:txPr>
          <c:showLegendKey val="0"/>
          <c:showVal val="0"/>
          <c:showCatName val="0"/>
          <c:showSerName val="0"/>
          <c:showPercent val="1"/>
          <c:showBubbleSize val="0"/>
          <c:showLeaderLines val="1"/>
        </c:dLbls>
      </c:pieChart>
    </c:plotArea>
    <c:legend>
      <c:legendPos/>
      <c:overlay val="0"/>
      <c:txPr>
        <a:bodyPr/>
        <a:lstStyle/>
        <a:p>
          <a:pPr>
            <a:defRPr sz="900">
              <a:latin typeface="Poppins"/>
            </a:defRPr>
          </a:pPr>
        </a:p>
      </c:txPr>
    </c:legend>
    <c:dispBlanksAs val="gap"/>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27769730783463803"/>
          <c:y val="6.1268207386617868E-2"/>
          <c:w val="0.32348188977918801"/>
          <c:h val="0.90763599560639008"/>
        </c:manualLayout>
      </c:layout>
      <c:radarChart>
        <c:radarStyle val="marker"/>
        <c:varyColors val="0"/>
        <c:ser>
          <c:idx val="0"/>
          <c:order val="0"/>
          <c:tx>
            <c:strRef>
              <c:f>Global!$L$42</c:f>
              <c:strCache>
                <c:ptCount val="1"/>
                <c:pt idx="0">
                  <c:v>Score</c:v>
                </c:pt>
              </c:strCache>
            </c:strRef>
          </c:tx>
          <c:spPr>
            <a:ln w="38100" cap="rnd">
              <a:solidFill>
                <a:srgbClr val="2E0975"/>
              </a:solidFill>
              <a:round/>
            </a:ln>
            <a:effectLst/>
          </c:spPr>
          <c:marker>
            <c:symbol val="circle"/>
            <c:size val="5"/>
            <c:spPr>
              <a:solidFill>
                <a:schemeClr val="accent4"/>
              </a:solidFill>
              <a:ln w="38100">
                <a:solidFill>
                  <a:srgbClr val="2E0975"/>
                </a:solidFill>
              </a:ln>
              <a:effectLst/>
            </c:spPr>
          </c:marker>
          <c:dLbls>
            <c:dLbl>
              <c:idx val="0"/>
              <c:layout>
                <c:manualLayout>
                  <c:x val="0.36956814144839001"/>
                  <c:y val="3.5848142191440911E-2"/>
                </c:manualLayout>
              </c:layout>
              <c:tx>
                <c:rich>
                  <a:bodyPr/>
                  <a:lstStyle/>
                  <a:p>
                    <a:r>
                      <a:rPr lang="en-US" sz="1000" b="1" i="0" u="none" strike="noStrike" baseline="0" dirty="0"/>
                      <a:t>Regulatory framework alignment</a:t>
                    </a:r>
                  </a:p>
                  <a:p>
                    <a:r>
                      <a:rPr lang="en-US" sz="1000" b="0" i="0" u="none" strike="noStrike" baseline="0" dirty="0"/>
                      <a:t>(Ex: Obtain clear local approvals and operational permits for deployment)</a:t>
                    </a:r>
                    <a:endParaRPr lang="en-US" sz="900" b="0" i="0" u="none" strike="noStrike" kern="1200" baseline="0" dirty="0">
                      <a:solidFill>
                        <a:prstClr val="black"/>
                      </a:solidFill>
                      <a:latin typeface="Poppins" panose="00000500000000000000" pitchFamily="2" charset="0"/>
                      <a:cs typeface="Poppins" panose="00000500000000000000" pitchFamily="2" charset="0"/>
                    </a:endParaRPr>
                  </a:p>
                </c:rich>
              </c:tx>
              <c:showLegendKey val="0"/>
              <c:showVal val="0"/>
              <c:showCatName val="1"/>
              <c:showSerName val="0"/>
              <c:showPercent val="0"/>
              <c:showBubbleSize val="0"/>
              <c:extLst>
                <c:ext xmlns:c15="http://schemas.microsoft.com/office/drawing/2012/chart" uri="{CE6537A1-D6FC-4f65-9D91-7224C49458BB}">
                  <c15:layout>
                    <c:manualLayout>
                      <c:w val="0.27238516846524496"/>
                      <c:h val="0.18687278804635207"/>
                    </c:manualLayout>
                  </c15:layout>
                  <c15:showDataLabelsRange val="0"/>
                </c:ext>
                <c:ext xmlns:c16="http://schemas.microsoft.com/office/drawing/2014/chart" uri="{C3380CC4-5D6E-409C-BE32-E72D297353CC}">
                  <c16:uniqueId val="{00000000-2C4C-408E-B373-B558B02F0C65}"/>
                </c:ext>
              </c:extLst>
            </c:dLbl>
            <c:dLbl>
              <c:idx val="1"/>
              <c:layout>
                <c:manualLayout>
                  <c:x val="0.23582166214438532"/>
                  <c:y val="0.15013812720089284"/>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Safety and reliability</a:t>
                    </a:r>
                  </a:p>
                  <a:p>
                    <a:r>
                      <a:rPr lang="en-US" sz="1000" b="0" i="0" u="none" strike="noStrike" kern="1200" baseline="0" dirty="0">
                        <a:solidFill>
                          <a:prstClr val="black"/>
                        </a:solidFill>
                        <a:latin typeface="Poppins" panose="00000500000000000000" pitchFamily="2" charset="0"/>
                        <a:cs typeface="Poppins" panose="00000500000000000000" pitchFamily="2" charset="0"/>
                      </a:rPr>
                      <a:t>(Ex: Achieve industry-leading crash rates and redundant system performance)</a:t>
                    </a:r>
                  </a:p>
                </c:rich>
              </c:tx>
              <c:showLegendKey val="0"/>
              <c:showVal val="0"/>
              <c:showCatName val="1"/>
              <c:showSerName val="0"/>
              <c:showPercent val="0"/>
              <c:showBubbleSize val="0"/>
              <c:extLst>
                <c:ext xmlns:c15="http://schemas.microsoft.com/office/drawing/2012/chart" uri="{CE6537A1-D6FC-4f65-9D91-7224C49458BB}">
                  <c15:layout>
                    <c:manualLayout>
                      <c:w val="0.22650002689548196"/>
                      <c:h val="0.1752433450598459"/>
                    </c:manualLayout>
                  </c15:layout>
                  <c15:showDataLabelsRange val="0"/>
                </c:ext>
                <c:ext xmlns:c16="http://schemas.microsoft.com/office/drawing/2014/chart" uri="{C3380CC4-5D6E-409C-BE32-E72D297353CC}">
                  <c16:uniqueId val="{00000001-2C4C-408E-B373-B558B02F0C65}"/>
                </c:ext>
              </c:extLst>
            </c:dLbl>
            <c:dLbl>
              <c:idx val="2"/>
              <c:layout>
                <c:manualLayout>
                  <c:x val="0.16965419390625916"/>
                  <c:y val="-1.7269755123664585E-3"/>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Advanced perception systems</a:t>
                    </a:r>
                  </a:p>
                  <a:p>
                    <a:r>
                      <a:rPr lang="en-US" sz="1000" b="0" i="0" u="none" strike="noStrike" kern="1200" baseline="0" dirty="0">
                        <a:solidFill>
                          <a:prstClr val="black"/>
                        </a:solidFill>
                        <a:latin typeface="Poppins" panose="00000500000000000000" pitchFamily="2" charset="0"/>
                        <a:cs typeface="Poppins" panose="00000500000000000000" pitchFamily="2" charset="0"/>
                      </a:rPr>
                      <a:t>(Ex: High-resolution sensors fused with robust AI for edge cases)</a:t>
                    </a:r>
                  </a:p>
                </c:rich>
              </c:tx>
              <c:showLegendKey val="0"/>
              <c:showVal val="0"/>
              <c:showCatName val="1"/>
              <c:showSerName val="0"/>
              <c:showPercent val="0"/>
              <c:showBubbleSize val="0"/>
              <c:extLst>
                <c:ext xmlns:c15="http://schemas.microsoft.com/office/drawing/2012/chart" uri="{CE6537A1-D6FC-4f65-9D91-7224C49458BB}">
                  <c15:layout>
                    <c:manualLayout>
                      <c:w val="0.25024196785642272"/>
                      <c:h val="0.16752945987413856"/>
                    </c:manualLayout>
                  </c15:layout>
                  <c15:showDataLabelsRange val="0"/>
                </c:ext>
                <c:ext xmlns:c16="http://schemas.microsoft.com/office/drawing/2014/chart" uri="{C3380CC4-5D6E-409C-BE32-E72D297353CC}">
                  <c16:uniqueId val="{00000002-2C4C-408E-B373-B558B02F0C65}"/>
                </c:ext>
              </c:extLst>
            </c:dLbl>
            <c:dLbl>
              <c:idx val="3"/>
              <c:layout>
                <c:manualLayout>
                  <c:x val="0.2446767074953223"/>
                  <c:y val="-3.5697238262923404E-2"/>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Scalable fleet operations</a:t>
                    </a:r>
                  </a:p>
                  <a:p>
                    <a:r>
                      <a:rPr lang="en-US" sz="1000" b="0" i="0" u="none" strike="noStrike" kern="1200" baseline="0" dirty="0">
                        <a:solidFill>
                          <a:prstClr val="black"/>
                        </a:solidFill>
                        <a:latin typeface="Poppins" panose="00000500000000000000" pitchFamily="2" charset="0"/>
                        <a:cs typeface="Poppins" panose="00000500000000000000" pitchFamily="2" charset="0"/>
                      </a:rPr>
                      <a:t>(Ex: Efficient routing, maintenance, and vehicle rotation maximizing utilization)</a:t>
                    </a:r>
                  </a:p>
                </c:rich>
              </c:tx>
              <c:showLegendKey val="0"/>
              <c:showVal val="0"/>
              <c:showCatName val="1"/>
              <c:showSerName val="0"/>
              <c:showPercent val="0"/>
              <c:showBubbleSize val="0"/>
              <c:extLst>
                <c:ext xmlns:c15="http://schemas.microsoft.com/office/drawing/2012/chart" uri="{CE6537A1-D6FC-4f65-9D91-7224C49458BB}">
                  <c15:layout>
                    <c:manualLayout>
                      <c:w val="0.28001810230602231"/>
                      <c:h val="0.23396305194284184"/>
                    </c:manualLayout>
                  </c15:layout>
                  <c15:showDataLabelsRange val="0"/>
                </c:ext>
                <c:ext xmlns:c16="http://schemas.microsoft.com/office/drawing/2014/chart" uri="{C3380CC4-5D6E-409C-BE32-E72D297353CC}">
                  <c16:uniqueId val="{00000003-2C4C-408E-B373-B558B02F0C65}"/>
                </c:ext>
              </c:extLst>
            </c:dLbl>
            <c:dLbl>
              <c:idx val="4"/>
              <c:layout>
                <c:manualLayout>
                  <c:x val="-0.23079698684827885"/>
                  <c:y val="7.6183032530560399E-2"/>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Cost-effective unit economics</a:t>
                    </a:r>
                  </a:p>
                  <a:p>
                    <a:r>
                      <a:rPr lang="en-US" sz="1000" b="0" i="0" u="none" strike="noStrike" kern="1200" baseline="0" dirty="0">
                        <a:solidFill>
                          <a:prstClr val="black"/>
                        </a:solidFill>
                        <a:latin typeface="Poppins" panose="00000500000000000000" pitchFamily="2" charset="0"/>
                        <a:cs typeface="Poppins" panose="00000500000000000000" pitchFamily="2" charset="0"/>
                      </a:rPr>
                      <a:t>(Ex: Lower per-trip costs than human drivers through automation)</a:t>
                    </a:r>
                  </a:p>
                </c:rich>
              </c:tx>
              <c:showLegendKey val="0"/>
              <c:showVal val="0"/>
              <c:showCatName val="1"/>
              <c:showSerName val="0"/>
              <c:showPercent val="0"/>
              <c:showBubbleSize val="0"/>
              <c:extLst>
                <c:ext xmlns:c15="http://schemas.microsoft.com/office/drawing/2012/chart" uri="{CE6537A1-D6FC-4f65-9D91-7224C49458BB}">
                  <c15:layout>
                    <c:manualLayout>
                      <c:w val="0.28841677663861387"/>
                      <c:h val="0.15053742164576259"/>
                    </c:manualLayout>
                  </c15:layout>
                  <c15:showDataLabelsRange val="0"/>
                </c:ext>
                <c:ext xmlns:c16="http://schemas.microsoft.com/office/drawing/2014/chart" uri="{C3380CC4-5D6E-409C-BE32-E72D297353CC}">
                  <c16:uniqueId val="{00000004-2C4C-408E-B373-B558B02F0C65}"/>
                </c:ext>
              </c:extLst>
            </c:dLbl>
            <c:dLbl>
              <c:idx val="5"/>
              <c:layout>
                <c:manualLayout>
                  <c:x val="-0.1723308951743564"/>
                  <c:y val="-0.10919722799148436"/>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Robust charging infrastructure</a:t>
                    </a:r>
                  </a:p>
                  <a:p>
                    <a:r>
                      <a:rPr lang="en-US" sz="1000" b="0" i="0" u="none" strike="noStrike" kern="1200" baseline="0" dirty="0">
                        <a:solidFill>
                          <a:prstClr val="black"/>
                        </a:solidFill>
                        <a:latin typeface="Poppins" panose="00000500000000000000" pitchFamily="2" charset="0"/>
                        <a:cs typeface="Poppins" panose="00000500000000000000" pitchFamily="2" charset="0"/>
                      </a:rPr>
                      <a:t>(Ex: Widespread fast-charging and vehicle swap stations for continuous operations)</a:t>
                    </a:r>
                  </a:p>
                </c:rich>
              </c:tx>
              <c:showLegendKey val="0"/>
              <c:showVal val="0"/>
              <c:showCatName val="1"/>
              <c:showSerName val="0"/>
              <c:showPercent val="0"/>
              <c:showBubbleSize val="0"/>
              <c:extLst>
                <c:ext xmlns:c15="http://schemas.microsoft.com/office/drawing/2012/chart" uri="{CE6537A1-D6FC-4f65-9D91-7224C49458BB}">
                  <c15:layout>
                    <c:manualLayout>
                      <c:w val="0.24424857499686214"/>
                      <c:h val="0.23567839889367403"/>
                    </c:manualLayout>
                  </c15:layout>
                  <c15:showDataLabelsRange val="0"/>
                </c:ext>
                <c:ext xmlns:c16="http://schemas.microsoft.com/office/drawing/2014/chart" uri="{C3380CC4-5D6E-409C-BE32-E72D297353CC}">
                  <c16:uniqueId val="{00000005-2C4C-408E-B373-B558B02F0C65}"/>
                </c:ext>
              </c:extLst>
            </c:dLbl>
            <c:dLbl>
              <c:idx val="6"/>
              <c:layout>
                <c:manualLayout>
                  <c:x val="-0.16502576735892455"/>
                  <c:y val="-7.7967155321739839E-2"/>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Consumer trust and partnerships</a:t>
                    </a:r>
                  </a:p>
                  <a:p>
                    <a:r>
                      <a:rPr lang="en-US" sz="1000" b="0" i="0" u="none" strike="noStrike" baseline="0" dirty="0"/>
                      <a:t>(Ex: Transparent safety data, strong OEM and municipal partnerships)</a:t>
                    </a:r>
                    <a:endParaRPr lang="en-US" sz="1000" dirty="0"/>
                  </a:p>
                </c:rich>
              </c:tx>
              <c:showLegendKey val="0"/>
              <c:showVal val="0"/>
              <c:showCatName val="1"/>
              <c:showSerName val="0"/>
              <c:showPercent val="0"/>
              <c:showBubbleSize val="0"/>
              <c:extLst>
                <c:ext xmlns:c15="http://schemas.microsoft.com/office/drawing/2012/chart" uri="{CE6537A1-D6FC-4f65-9D91-7224C49458BB}">
                  <c15:layout>
                    <c:manualLayout>
                      <c:w val="0.28512163168109439"/>
                      <c:h val="0.16752945987413856"/>
                    </c:manualLayout>
                  </c15:layout>
                  <c15:showDataLabelsRange val="0"/>
                </c:ext>
                <c:ext xmlns:c16="http://schemas.microsoft.com/office/drawing/2014/chart" uri="{C3380CC4-5D6E-409C-BE32-E72D297353CC}">
                  <c16:uniqueId val="{00000006-2C4C-408E-B373-B558B02F0C65}"/>
                </c:ext>
              </c:extLst>
            </c:dLbl>
            <c:dLbl>
              <c:idx val="7"/>
              <c:layout>
                <c:manualLayout>
                  <c:x val="-0.24732180522953359"/>
                  <c:y val="-4.0242842749449254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C4C-408E-B373-B558B02F0C65}"/>
                </c:ext>
              </c:extLst>
            </c:dLbl>
            <c:dLbl>
              <c:idx val="8"/>
              <c:layout>
                <c:manualLayout>
                  <c:x val="-0.14738102459969649"/>
                  <c:y val="-1.5121413040087462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C4C-408E-B373-B558B02F0C65}"/>
                </c:ext>
              </c:extLst>
            </c:dLbl>
            <c:dLbl>
              <c:idx val="9"/>
              <c:layout>
                <c:manualLayout>
                  <c:x val="-0.13030253677054709"/>
                  <c:y val="-2.1169978256122501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C4C-408E-B373-B558B02F0C65}"/>
                </c:ext>
              </c:extLst>
            </c:dLbl>
            <c:dLbl>
              <c:idx val="10"/>
              <c:layout>
                <c:manualLayout>
                  <c:x val="-0.12777239042548796"/>
                  <c:y val="-2.419426086413993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A-2C4C-408E-B373-B558B02F0C65}"/>
                </c:ext>
              </c:extLst>
            </c:dLbl>
            <c:dLbl>
              <c:idx val="11"/>
              <c:layout>
                <c:manualLayout>
                  <c:x val="-0.13915804897825421"/>
                  <c:y val="-4.3852097816253655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C4C-408E-B373-B558B02F0C65}"/>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showLegendKey val="0"/>
            <c:showVal val="0"/>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Global!$K$43:$K$49</c:f>
              <c:strCache>
                <c:ptCount val="7"/>
                <c:pt idx="0">
                  <c:v>Strong Customer Support and Financial Literacy Resources (24/7 Chatbots, Educational Webinars)</c:v>
                </c:pt>
                <c:pt idx="1">
                  <c:v>AI-Powered Personalization and Engagement (Personalized Financial Insights, Targeted Product Recommendations)</c:v>
                </c:pt>
                <c:pt idx="2">
                  <c:v>Open Banking and API Integration (Third-Party Fintech Partnerships, Innovative Financial Tools)</c:v>
                </c:pt>
                <c:pt idx="3">
                  <c:v>Robust Cybersecurity and Data Privacy (Multi-Factor Authentication, Data Encryption, Transparent Communication)</c:v>
                </c:pt>
                <c:pt idx="4">
                  <c:v>Frictionless Onboarding and Account Management (Instant Account Opening, Digital Identity Verification)</c:v>
                </c:pt>
                <c:pt idx="5">
                  <c:v>Focus On Financial Inclusion and Social Impact (Accessible Banking Solutions, Sustainable Investment Options)</c:v>
                </c:pt>
                <c:pt idx="6">
                  <c:v>Cloud-Based Infrastructure and Scalability (Agility, Cost-Efficiency, Global Reach)</c:v>
                </c:pt>
              </c:strCache>
            </c:strRef>
          </c:cat>
          <c:val>
            <c:numRef>
              <c:f>Global!$L$43:$L$49</c:f>
              <c:numCache>
                <c:formatCode>General</c:formatCode>
                <c:ptCount val="7"/>
                <c:pt idx="0">
                  <c:v>8</c:v>
                </c:pt>
                <c:pt idx="1">
                  <c:v>8</c:v>
                </c:pt>
                <c:pt idx="2">
                  <c:v>8</c:v>
                </c:pt>
                <c:pt idx="3">
                  <c:v>7</c:v>
                </c:pt>
                <c:pt idx="4">
                  <c:v>7</c:v>
                </c:pt>
                <c:pt idx="5">
                  <c:v>6</c:v>
                </c:pt>
                <c:pt idx="6">
                  <c:v>6</c:v>
                </c:pt>
              </c:numCache>
            </c:numRef>
          </c:val>
          <c:extLst>
            <c:ext xmlns:c16="http://schemas.microsoft.com/office/drawing/2014/chart" uri="{C3380CC4-5D6E-409C-BE32-E72D297353CC}">
              <c16:uniqueId val="{0000000C-2C4C-408E-B373-B558B02F0C65}"/>
            </c:ext>
          </c:extLst>
        </c:ser>
        <c:dLbls>
          <c:showLegendKey val="0"/>
          <c:showVal val="1"/>
          <c:showCatName val="0"/>
          <c:showSerName val="0"/>
          <c:showPercent val="0"/>
          <c:showBubbleSize val="0"/>
        </c:dLbls>
        <c:axId val="248830208"/>
        <c:axId val="248845440"/>
      </c:radarChart>
      <c:catAx>
        <c:axId val="248830208"/>
        <c:scaling>
          <c:orientation val="minMax"/>
        </c:scaling>
        <c:delete val="1"/>
        <c:axPos val="b"/>
        <c:numFmt formatCode="General" sourceLinked="1"/>
        <c:majorTickMark val="none"/>
        <c:minorTickMark val="none"/>
        <c:tickLblPos val="nextTo"/>
        <c:crossAx val="248845440"/>
        <c:crosses val="autoZero"/>
        <c:auto val="1"/>
        <c:lblAlgn val="ctr"/>
        <c:lblOffset val="100"/>
        <c:noMultiLvlLbl val="0"/>
      </c:catAx>
      <c:valAx>
        <c:axId val="24884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crossAx val="2488302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Poppins" panose="00000500000000000000" pitchFamily="2" charset="0"/>
          <a:cs typeface="Poppins" panose="00000500000000000000" pitchFamily="2"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 (USD Bn)</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c:v>
                </c:pt>
                <c:pt idx="1">
                  <c:v>383.3</c:v>
                </c:pt>
                <c:pt idx="2">
                  <c:v>383.3</c:v>
                </c:pt>
              </c:numCache>
            </c:numRef>
          </c:val>
        </c:ser>
        <c:dLbls>
          <c:txPr>
            <a:bodyPr/>
            <a:lstStyle/>
            <a:p>
              <a:pPr>
                <a:defRPr sz="1000" b="0">
                  <a:latin typeface="Poppins"/>
                </a:defRPr>
              </a:pPr>
            </a:p>
          </c:txPr>
          <c:showLegendKey val="0"/>
          <c:showVal val="1"/>
          <c:showCatName val="0"/>
          <c:showSerName val="0"/>
          <c:showPercent val="0"/>
          <c:showBubbleSize val="0"/>
          <c:showLeaderLines val="1"/>
        </c:dLbls>
        <c:gapWidth val="50"/>
        <c:axId val="-2068027336"/>
        <c:axId val="-2113994440"/>
      </c:barChart>
      <c:catAx>
        <c:axId val="-2068027336"/>
        <c:scaling>
          <c:orientation val="minMax"/>
        </c:scaling>
        <c:delete val="0"/>
        <c:axPos val="b"/>
        <c:majorTickMark val="none"/>
        <c:minorTickMark val="none"/>
        <c:tickLblPos val="nextTo"/>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10-10-2025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10-10-2025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10</a:t>
            </a:fld>
            <a:endParaRPr lang="en-IN"/>
          </a:p>
        </p:txBody>
      </p:sp>
    </p:spTree>
    <p:extLst>
      <p:ext uri="{BB962C8B-B14F-4D97-AF65-F5344CB8AC3E}">
        <p14:creationId xmlns:p14="http://schemas.microsoft.com/office/powerpoint/2010/main" val="863693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12</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16</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 Id="rId3" Type="http://schemas.openxmlformats.org/officeDocument/2006/relationships/image" Target="../media/image35.png"/><Relationship Id="rId4" Type="http://schemas.microsoft.com/office/2007/relationships/hdphoto" Target="../media/hdphoto5.wdp"/><Relationship Id="rId5" Type="http://schemas.openxmlformats.org/officeDocument/2006/relationships/image" Target="../media/image36.png"/><Relationship Id="rId6"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 Id="rId3" Type="http://schemas.microsoft.com/office/2007/relationships/hdphoto" Target="../media/hdphoto6.wdp"/><Relationship Id="rId4" Type="http://schemas.openxmlformats.org/officeDocument/2006/relationships/chart" Target="../charts/char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7.wdp"/><Relationship Id="rId4" Type="http://schemas.openxmlformats.org/officeDocument/2006/relationships/image" Target="../media/image44.png"/><Relationship Id="rId5" Type="http://schemas.microsoft.com/office/2007/relationships/hdphoto" Target="../media/hdphoto8.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 Id="rId3" Type="http://schemas.microsoft.com/office/2007/relationships/hdphoto" Target="../media/hdphoto6.wdp"/><Relationship Id="rId4" Type="http://schemas.openxmlformats.org/officeDocument/2006/relationships/chart" Target="../charts/char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2.png"/><Relationship Id="rId4" Type="http://schemas.microsoft.com/office/2007/relationships/hdphoto" Target="../media/hdphoto6.wdp"/><Relationship Id="rId5" Type="http://schemas.openxmlformats.org/officeDocument/2006/relationships/chart" Target="../charts/char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9.xml"/><Relationship Id="rId3" Type="http://schemas.openxmlformats.org/officeDocument/2006/relationships/chart" Target="../charts/char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 Id="rId3" Type="http://schemas.microsoft.com/office/2007/relationships/hdphoto" Target="../media/hdphoto9.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microsoft.com/office/2007/relationships/hdphoto" Target="../media/hdphoto10.wdp"/><Relationship Id="rId4" Type="http://schemas.openxmlformats.org/officeDocument/2006/relationships/image" Target="../media/image4.png"/><Relationship Id="rId5" Type="http://schemas.openxmlformats.org/officeDocument/2006/relationships/image" Target="../media/image51.png"/><Relationship Id="rId6" Type="http://schemas.openxmlformats.org/officeDocument/2006/relationships/image" Target="../media/image52.GIF"/><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microsoft.com/office/2007/relationships/hdphoto" Target="../media/hdphoto11.wdp"/><Relationship Id="rId11" Type="http://schemas.openxmlformats.org/officeDocument/2006/relationships/image" Target="../media/image56.png"/><Relationship Id="rId12" Type="http://schemas.microsoft.com/office/2007/relationships/hdphoto" Target="../media/hdphoto12.wdp"/><Relationship Id="rId13" Type="http://schemas.openxmlformats.org/officeDocument/2006/relationships/image" Target="../media/image57.png"/><Relationship Id="rId14" Type="http://schemas.microsoft.com/office/2007/relationships/hdphoto" Target="../media/hdphoto13.wdp"/><Relationship Id="rId15" Type="http://schemas.openxmlformats.org/officeDocument/2006/relationships/image" Target="../media/image58.png"/><Relationship Id="rId16"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0.png"/><Relationship Id="rId3"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2.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3.png"/><Relationship Id="rId7" Type="http://schemas.openxmlformats.org/officeDocument/2006/relationships/hyperlink" Target="https://www.facebook.com/STI4SDG/" TargetMode="External"/><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svg"/><Relationship Id="rId11" Type="http://schemas.openxmlformats.org/officeDocument/2006/relationships/image" Target="../media/image67.png"/><Relationship Id="rId12" Type="http://schemas.openxmlformats.org/officeDocument/2006/relationships/image" Target="../media/image68.svg"/><Relationship Id="rId13" Type="http://schemas.openxmlformats.org/officeDocument/2006/relationships/image" Target="../media/image69.png"/><Relationship Id="rId14" Type="http://schemas.openxmlformats.org/officeDocument/2006/relationships/image" Target="../media/image70.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(Deep Learning, Neural Networks), Natural Language Processing
By Application: Healthcare, Financial Services, Manufacturing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MARKET DEFINITION &amp; SCOPE</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GLOBAL ROBOTAXI MARKET-</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3712678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a:noFill/>
          <a:ln>
            <a:noFill/>
          </a:ln>
        </p:spPr>
        <p:txBody>
          <a:bodyPr/>
          <a:lstStyle/>
          <a:p>
            <a:pPr>
              <a:lnSpc>
                <a:spcPct val="100000"/>
              </a:lnSpc>
              <a:defRPr/>
            </a:pPr>
            <a:r>
              <a:rPr lang="en-IN" dirty="0"/>
              <a:t>MARKET DEFINITION &amp; SCOPE </a:t>
            </a:r>
          </a:p>
        </p:txBody>
      </p:sp>
      <p:graphicFrame>
        <p:nvGraphicFramePr>
          <p:cNvPr id="3" name="Table 2"/>
          <p:cNvGraphicFramePr>
            <a:graphicFrameLocks noGrp="1"/>
          </p:cNvGraphicFramePr>
          <p:nvPr/>
        </p:nvGraphicFramePr>
        <p:xfrm>
          <a:off x="457200" y="1005840"/>
          <a:ext cx="11277600" cy="853440"/>
        </p:xfrm>
        <a:graphic>
          <a:graphicData uri="http://schemas.openxmlformats.org/drawingml/2006/table">
            <a:tbl>
              <a:tblPr bandRow="1">
                <a:tableStyleId>{5C22544A-7EE6-4342-B048-85BDC9FD1C3A}</a:tableStyleId>
              </a:tblPr>
              <a:tblGrid>
                <a:gridCol w="2819400"/>
                <a:gridCol w="8458200"/>
              </a:tblGrid>
              <a:tr h="365760">
                <a:tc gridSpan="2">
                  <a:txBody>
                    <a:bodyPr lIns="45720" rIns="45720"/>
                    <a:lstStyle/>
                    <a:p>
                      <a:pPr algn="ctr">
                        <a:defRPr sz="1200" b="1">
                          <a:solidFill>
                            <a:srgbClr val="FFFFFF"/>
                          </a:solidFill>
                        </a:defRPr>
                      </a:pPr>
                      <a:r>
                        <a:t>DEFINITION</a:t>
                      </a:r>
                    </a:p>
                  </a:txBody>
                  <a:tcPr anchor="ctr">
                    <a:solidFill>
                      <a:srgbClr val="31097E"/>
                    </a:solidFill>
                  </a:tcPr>
                </a:tc>
                <a:tc hMerge="1">
                  <a:txBody>
                    <a:bodyPr/>
                    <a:lstStyle/>
                    <a:p/>
                  </a:txBody>
                  <a:tcPr/>
                </a:tc>
              </a:tr>
              <a:tr h="487680">
                <a:tc>
                  <a:txBody>
                    <a:bodyPr lIns="45720" rIns="45720" tIns="91440" bIns="91440"/>
                    <a:lstStyle/>
                    <a:p>
                      <a:pPr algn="ctr">
                        <a:defRPr sz="900" b="1"/>
                      </a:pPr>
                      <a:r>
                        <a:t>Robotaxi Market</a:t>
                      </a:r>
                    </a:p>
                  </a:txBody>
                  <a:tcPr anchor="ctr">
                    <a:solidFill>
                      <a:srgbClr val="F2F2F2"/>
                    </a:solidFill>
                  </a:tcPr>
                </a:tc>
                <a:tc>
                  <a:txBody>
                    <a:bodyPr lIns="45720" rIns="45720" tIns="91440" bIns="91440"/>
                    <a:lstStyle/>
                    <a:p>
                      <a:pPr algn="just">
                        <a:defRPr sz="900"/>
                      </a:pPr>
                      <a:r>
                        <a:t>The global robotaxi market comprises autonomous, driverless taxi services and the vehicles, software, sensors, connectivity, and infrastructure enabling on-demand shared urban mobility, involving OEMs, ride-hailing platforms, and technology suppliers.</a:t>
                      </a:r>
                    </a:p>
                  </a:txBody>
                  <a:tcPr anchor="ctr">
                    <a:solidFill>
                      <a:srgbClr val="F2F2F2"/>
                    </a:solidFill>
                  </a:tcPr>
                </a:tc>
              </a:tr>
            </a:tbl>
          </a:graphicData>
        </a:graphic>
      </p:graphicFrame>
      <p:graphicFrame>
        <p:nvGraphicFramePr>
          <p:cNvPr id="4" name="Table 3"/>
          <p:cNvGraphicFramePr>
            <a:graphicFrameLocks noGrp="1"/>
          </p:cNvGraphicFramePr>
          <p:nvPr/>
        </p:nvGraphicFramePr>
        <p:xfrm>
          <a:off x="457200" y="1950720"/>
          <a:ext cx="11277600" cy="1341120"/>
        </p:xfrm>
        <a:graphic>
          <a:graphicData uri="http://schemas.openxmlformats.org/drawingml/2006/table">
            <a:tbl>
              <a:tblPr bandRow="1">
                <a:tableStyleId>{5C22544A-7EE6-4342-B048-85BDC9FD1C3A}</a:tableStyleId>
              </a:tblPr>
              <a:tblGrid>
                <a:gridCol w="2819400"/>
                <a:gridCol w="8458200"/>
              </a:tblGrid>
              <a:tr h="365760">
                <a:tc gridSpan="2">
                  <a:txBody>
                    <a:bodyPr lIns="45720" rIns="45720"/>
                    <a:lstStyle/>
                    <a:p>
                      <a:pPr algn="ctr">
                        <a:defRPr sz="1200" b="1">
                          <a:solidFill>
                            <a:srgbClr val="FFFFFF"/>
                          </a:solidFill>
                        </a:defRPr>
                      </a:pPr>
                      <a:r>
                        <a:t>Technology</a:t>
                      </a:r>
                    </a:p>
                  </a:txBody>
                  <a:tcPr anchor="ctr">
                    <a:solidFill>
                      <a:srgbClr val="FB592D"/>
                    </a:solidFill>
                  </a:tcPr>
                </a:tc>
                <a:tc hMerge="1">
                  <a:txBody>
                    <a:bodyPr/>
                    <a:lstStyle/>
                    <a:p/>
                  </a:txBody>
                  <a:tcPr/>
                </a:tc>
              </a:tr>
              <a:tr h="487680">
                <a:tc>
                  <a:txBody>
                    <a:bodyPr lIns="45720" rIns="45720" tIns="91440" bIns="91440"/>
                    <a:lstStyle/>
                    <a:p>
                      <a:pPr algn="ctr">
                        <a:defRPr sz="900" b="1"/>
                      </a:pPr>
                      <a:r>
                        <a:t>Machine Learning</a:t>
                      </a:r>
                    </a:p>
                  </a:txBody>
                  <a:tcPr anchor="ctr">
                    <a:solidFill>
                      <a:srgbClr val="F2F2F2"/>
                    </a:solidFill>
                  </a:tcPr>
                </a:tc>
                <a:tc>
                  <a:txBody>
                    <a:bodyPr lIns="45720" rIns="45720" tIns="91440" bIns="91440"/>
                    <a:lstStyle/>
                    <a:p>
                      <a:pPr algn="just">
                        <a:defRPr sz="900"/>
                      </a:pPr>
                      <a:r>
                        <a:t>A subfield of AI that uses algorithms—notably deep learning and neural networks—to learn from sensor and operational data for perception, prediction, and autonomous decision-making in robotaxi systems.</a:t>
                      </a:r>
                    </a:p>
                  </a:txBody>
                  <a:tcPr anchor="ctr">
                    <a:solidFill>
                      <a:srgbClr val="F2F2F2"/>
                    </a:solidFill>
                  </a:tcPr>
                </a:tc>
              </a:tr>
              <a:tr h="487680">
                <a:tc>
                  <a:txBody>
                    <a:bodyPr lIns="45720" rIns="45720" tIns="91440" bIns="91440"/>
                    <a:lstStyle/>
                    <a:p>
                      <a:pPr algn="ctr">
                        <a:defRPr sz="900" b="1"/>
                      </a:pPr>
                      <a:r>
                        <a:t>Natural Language Processing</a:t>
                      </a:r>
                    </a:p>
                  </a:txBody>
                  <a:tcPr anchor="ctr">
                    <a:solidFill>
                      <a:srgbClr val="F2F2F2"/>
                    </a:solidFill>
                  </a:tcPr>
                </a:tc>
                <a:tc>
                  <a:txBody>
                    <a:bodyPr lIns="45720" rIns="45720" tIns="91440" bIns="91440"/>
                    <a:lstStyle/>
                    <a:p>
                      <a:pPr algn="just">
                        <a:defRPr sz="900"/>
                      </a:pPr>
                      <a:r>
                        <a:t>Technology that enables interpretation and generation of human language to support passenger interaction, voice commands, and backend analytics in robotaxi services.</a:t>
                      </a:r>
                    </a:p>
                  </a:txBody>
                  <a:tcPr anchor="ctr">
                    <a:solidFill>
                      <a:srgbClr val="F2F2F2"/>
                    </a:solidFill>
                  </a:tcPr>
                </a:tc>
              </a:tr>
            </a:tbl>
          </a:graphicData>
        </a:graphic>
      </p:graphicFrame>
      <p:graphicFrame>
        <p:nvGraphicFramePr>
          <p:cNvPr id="5" name="Table 4"/>
          <p:cNvGraphicFramePr>
            <a:graphicFrameLocks noGrp="1"/>
          </p:cNvGraphicFramePr>
          <p:nvPr/>
        </p:nvGraphicFramePr>
        <p:xfrm>
          <a:off x="457200" y="3383280"/>
          <a:ext cx="11277600" cy="1828800"/>
        </p:xfrm>
        <a:graphic>
          <a:graphicData uri="http://schemas.openxmlformats.org/drawingml/2006/table">
            <a:tbl>
              <a:tblPr bandRow="1">
                <a:tableStyleId>{5C22544A-7EE6-4342-B048-85BDC9FD1C3A}</a:tableStyleId>
              </a:tblPr>
              <a:tblGrid>
                <a:gridCol w="2819400"/>
                <a:gridCol w="8458200"/>
              </a:tblGrid>
              <a:tr h="365760">
                <a:tc gridSpan="2">
                  <a:txBody>
                    <a:bodyPr lIns="45720" rIns="45720"/>
                    <a:lstStyle/>
                    <a:p>
                      <a:pPr algn="ctr">
                        <a:defRPr sz="1200" b="1">
                          <a:solidFill>
                            <a:srgbClr val="FFFFFF"/>
                          </a:solidFill>
                        </a:defRPr>
                      </a:pPr>
                      <a:r>
                        <a:t>Application</a:t>
                      </a:r>
                    </a:p>
                  </a:txBody>
                  <a:tcPr anchor="ctr">
                    <a:solidFill>
                      <a:srgbClr val="FB592D"/>
                    </a:solidFill>
                  </a:tcPr>
                </a:tc>
                <a:tc hMerge="1">
                  <a:txBody>
                    <a:bodyPr/>
                    <a:lstStyle/>
                    <a:p/>
                  </a:txBody>
                  <a:tcPr/>
                </a:tc>
              </a:tr>
              <a:tr h="487680">
                <a:tc>
                  <a:txBody>
                    <a:bodyPr lIns="45720" rIns="45720" tIns="91440" bIns="91440"/>
                    <a:lstStyle/>
                    <a:p>
                      <a:pPr algn="ctr">
                        <a:defRPr sz="900" b="1"/>
                      </a:pPr>
                      <a:r>
                        <a:t>Healthcare</a:t>
                      </a:r>
                    </a:p>
                  </a:txBody>
                  <a:tcPr anchor="ctr">
                    <a:solidFill>
                      <a:srgbClr val="F2F2F2"/>
                    </a:solidFill>
                  </a:tcPr>
                </a:tc>
                <a:tc>
                  <a:txBody>
                    <a:bodyPr lIns="45720" rIns="45720" tIns="91440" bIns="91440"/>
                    <a:lstStyle/>
                    <a:p>
                      <a:pPr algn="just">
                        <a:defRPr sz="900"/>
                      </a:pPr>
                      <a:r>
                        <a:t>The sector focused on prevention, diagnosis, treatment, and management of health, which can utilize robotaxi services for patient transport, mobile care delivery, and logistics of medical supplies.</a:t>
                      </a:r>
                    </a:p>
                  </a:txBody>
                  <a:tcPr anchor="ctr">
                    <a:solidFill>
                      <a:srgbClr val="F2F2F2"/>
                    </a:solidFill>
                  </a:tcPr>
                </a:tc>
              </a:tr>
              <a:tr h="487680">
                <a:tc>
                  <a:txBody>
                    <a:bodyPr lIns="45720" rIns="45720" tIns="91440" bIns="91440"/>
                    <a:lstStyle/>
                    <a:p>
                      <a:pPr algn="ctr">
                        <a:defRPr sz="900" b="1"/>
                      </a:pPr>
                      <a:r>
                        <a:t>Financial Services</a:t>
                      </a:r>
                    </a:p>
                  </a:txBody>
                  <a:tcPr anchor="ctr">
                    <a:solidFill>
                      <a:srgbClr val="F2F2F2"/>
                    </a:solidFill>
                  </a:tcPr>
                </a:tc>
                <a:tc>
                  <a:txBody>
                    <a:bodyPr lIns="45720" rIns="45720" tIns="91440" bIns="91440"/>
                    <a:lstStyle/>
                    <a:p>
                      <a:pPr algn="just">
                        <a:defRPr sz="900"/>
                      </a:pPr>
                      <a:r>
                        <a:t>Industry providing banking, payments, insurance, leasing, and financing solutions that support robotaxi fleet acquisition, insurance products, transaction processing, and monetization models.</a:t>
                      </a:r>
                    </a:p>
                  </a:txBody>
                  <a:tcPr anchor="ctr">
                    <a:solidFill>
                      <a:srgbClr val="F2F2F2"/>
                    </a:solidFill>
                  </a:tcPr>
                </a:tc>
              </a:tr>
              <a:tr h="487680">
                <a:tc>
                  <a:txBody>
                    <a:bodyPr lIns="45720" rIns="45720" tIns="91440" bIns="91440"/>
                    <a:lstStyle/>
                    <a:p>
                      <a:pPr algn="ctr">
                        <a:defRPr sz="900" b="1"/>
                      </a:pPr>
                      <a:r>
                        <a:t>Manufacturing</a:t>
                      </a:r>
                    </a:p>
                  </a:txBody>
                  <a:tcPr anchor="ctr">
                    <a:solidFill>
                      <a:srgbClr val="F2F2F2"/>
                    </a:solidFill>
                  </a:tcPr>
                </a:tc>
                <a:tc>
                  <a:txBody>
                    <a:bodyPr lIns="45720" rIns="45720" tIns="91440" bIns="91440"/>
                    <a:lstStyle/>
                    <a:p>
                      <a:pPr algn="just">
                        <a:defRPr sz="900"/>
                      </a:pPr>
                      <a:r>
                        <a:t>Industry responsible for the design, production, assembly, and quality control of vehicles, sensors, and components essential for scaling robotaxi hardware and maintaining supply chains.</a:t>
                      </a:r>
                    </a:p>
                  </a:txBody>
                  <a:tcPr anchor="ctr">
                    <a:solidFill>
                      <a:srgbClr val="F2F2F2"/>
                    </a:solidFill>
                  </a:tcPr>
                </a:tc>
              </a:tr>
            </a:tbl>
          </a:graphicData>
        </a:graphic>
      </p:graphicFrame>
    </p:spTree>
    <p:extLst>
      <p:ext uri="{BB962C8B-B14F-4D97-AF65-F5344CB8AC3E}">
        <p14:creationId xmlns:p14="http://schemas.microsoft.com/office/powerpoint/2010/main" val="2466641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SAE International</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Organization for Standardization (ISO)</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United Nations Economic Commission for Europe (UNECE) World Forum for Harmonization of Vehicle Regulations (WP.29)</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U.S. National Highway Traffic Safety Administration (NHTSA)</a:t>
                      </a:r>
                    </a:p>
                  </a:txBody>
                  <a:tcPr marL="9525" marR="9525" marT="9525" marB="0" anchor="ctr"/>
                </a:tc>
                <a:tc>
                  <a:txBody>
                    <a:bodyPr/>
                    <a:lstStyle/>
                    <a:p>
                      <a:pPr marL="91440" algn="l" fontAlgn="b"/>
                      <a:r>
                        <a:rPr lang="en-US" sz="1100" kern="1200" dirty="0">
                          <a:solidFill>
                            <a:schemeClr val="dk1"/>
                          </a:solidFill>
                          <a:latin typeface="+mn-lt"/>
                          <a:ea typeface="+mn-ea"/>
                          <a:cs typeface="+mn-cs"/>
                        </a:rPr>
                        <a:t>The International Journal of Robotics Research</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European Commission Directorate-General for Mobility and Transport (DG MOVE)</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A: Policy and Practice</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GLOBAL ROBOTAXI MARKET-</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2 Billion in 2024, and is expected to reach USD 32 Billion by 2032. The market shows a steady CAGR of 1.96% from 2025 to 2032. Rapid autonomous technology advances, regulatory frameworks, and urban mobility demands drive robotaxi adoption, with tech incumbents, automakers, and ride‑hailing platforms strategically collaborating on scalable fleets, safety validation, and data monetization; consumer acceptance, infrastructure upgrades, and policy harmonization will shape deployment timelines, competitive differentiation, long‑term profitability, and sustainable urban integration globally.</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SIZE, (USD BILLION)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32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Regulatory and Policy Support: Clear safety standards, phased operational permissions, and liability frameworks accelerate pilot deployments and commercialization. Harmonized cross-border rules and government incentives lower entry barriers, encourage investment, and foster public-private collaborations. Proactive urban planning and dedicated testing zones enable scale-up, build public trust, and reduce time-to-market for robotaxi.
Technological Innovation and Connectivity: Advances in AI perception, sensor fusion, and V2X communications improve safety and operational design domains. High-definition mapping, edge computing, and 5G networks enable low-latency control and fleet coordination. Scalable software platforms, robust cybersecurity, continuous OTA updates reduce costs, accelerate deployment, and enhance user experience and reliability.</a:t>
            </a:r>
          </a:p>
        </p:txBody>
      </p:sp>
    </p:spTree>
    <p:extLst>
      <p:ext uri="{BB962C8B-B14F-4D97-AF65-F5344CB8AC3E}">
        <p14:creationId xmlns:p14="http://schemas.microsoft.com/office/powerpoint/2010/main" val="3328772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99490" y="4205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899490" y="867551"/>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ROBOTAXI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3"/>
          <a:stretch>
            <a:fillRect/>
          </a:stretch>
        </p:blipFill>
        <p:spPr>
          <a:xfrm>
            <a:off x="824758" y="1439523"/>
            <a:ext cx="10700702" cy="4913686"/>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2 BILLION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Machine Learning</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1025956"/>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Healthcare</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Financial Services</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Manufacturing</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Breakthroughs in sensor hardware and perception algorithms have unlocked reliable environment understanding for robotaxis. Leading developers integrate lidar, radar, and high resolution cameras with neural perception stacks to detect pedestrians and complex road scenes. Waymo’s custom sensor architecture and Cruise’s multi modal suites exemplify this approach in urban operations in Phoenix and San Francisco, while Baidu’s Apollo demonstrates comparable capabilities across Chinese cities. These advances reduce uncertainty in localization and planning and enable safer continuous operation with fewer human interventions.
Advances in machine learning, large scale simulation, and edge compute accelerate validation and iterative improvement of autonomous stacks. Companies run high fidelity virtual testing to expose rare scenarios before urban deployment, reducing reliance on hazardous live testing. Waymo and Cruise have emphasized digital twins and closed loop simulation, while Tesla augments perception with fleet derived learning and Zoox integrates software co designed with vehicle control. That shift from isolated prototypes to integrated software pipelines increases robustness and shortens development cycles.
Regulatory clarity and evolving safety standards are pivotal in translating prototypes into commercial robotaxi fleets. Authorities increasingly use pilot programs and regulatory sandboxes to evaluate performance in real traffic and require rigorous safety cases and operational design domains. Waymo’s public operations followed extensive regulator engagement, and Cruise’s deployments highlighted the need for coordinated municipal oversight in San Francisco. In China, Baidu’s collaboration with local regulators enabled cautious urban rollouts. Harmonized standards reduce fragmentation and lower barriers for cross jurisdictional scaling.
Deep partnerships across OEMs, tech platforms, and mobility providers create an ecosystem that accelerates robotaxi commercialization. Alphabet’s Waymo leverages parent company resources while GM’s ownership of Cruise illustrates direct automaker investment in autonomy. Amazon’s acquisition of Zoox signaled technology platform interest and Nuro’s retail partnerships with grocers and delivery chains demonstrate alternative use cases. These strategic alignments provide manufacturing scale, operational expertise, and access to market channels, enabling pilot integration with existing transit and ride hailing networks for public acceptance.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Advances in Autonomous Perception and Sensor Fusion Technologies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Harmonized regulation across jurisdictions reduces deployment friction and incentivizes investment in robotaxi networks. For example, UNECE produced internationally recognized vehicle safety regulations and Europe has pursued an automated mobility package to align member states, while some countries operate permissive test programs. The contrast with fragmented state-level approaches in other regions highlights the importance of consistent rules for type-approval, data sharing, and testing protocols. Clear liability allocation and certification pathways encourage insurers, fleet operators, and OEMs to scale services rapidly worldwide.
Cross-border operational frameworks enable robotaxis to operate seamlessly across regional and national boundaries, addressing licensing, data transfer, and insurance portability. The EU single market approach makes cross-border trials more practicable, while disparate regional policies elsewhere create barriers. GDPR and similar privacy regimes shape how passenger data and teleoperation logs are shared across borders, necessitating interoperable anonymization standards. Harmonized mapping, digital road rules, and mutual recognition of certifications reduce duplication, lower operational costs, and encourage multinational fleet deployment by mobility providers.
Innovations in insurance and liability models are accelerating robotaxi adoption by clarifying financial risk. Jurisdictions that define manufacturer versus operator responsibility make underwriting practicable, while insurers pilot usage-based and event-driven policies. Insurers and reinsurers test telematics and continuous sensor data to support post-incident reconstruction, similar to aviation black boxes. The UK has advanced legal frameworks addressing automation liability, and pilot programs elsewhere have seen OEMs assume coverage. Clear reimbursement pathways for passengers and third parties build public trust and confidence.
Public-private partnerships for urban retrofit accelerate robotaxi rollout by funding dedicated curb space, smart traffic signals, and vehicle-to-infrastructure communications. Cities that repurpose curb lanes for on-demand pick-up and integrate traffic management systems reduce dwell times and improve safety; examples include smart city pilots in metropolitan areas and sovereign technology programs that prioritize mobility innovation. Coordinated investment in charging and maintenance hubs, digital signage, and standardized APIs allows fleet scaling and operational reliability, inviting collaboration between municipalities, OEMs, and mobility operators.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Harmonized Regulatory Frameworks and Cross-Border Liability Standards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Regulatory fragmentation and uncertainty hinder robotaxi commercialization across global jurisdictions. Governments and regulators apply divergent permitting regimes, operational conditions, and safety requirements that complicate deployment plans for companies such as Waymo, Cruise, Baidu Apollo, and Pony.ai. Operators must negotiate local licenses, insurance expectations, and compliance testing with municipal and national agencies. The mismatch between innovation pace and conservative regulatory review creates operational delays, localized rollbacks, and public scrutiny that slow nationwide and cross-border scaling efforts, raising sustained uncertainty among investors.
Unclear liability allocation and immature insurance frameworks pose major barriers to robotaxi adoption. When autonomous prototypes were involved in publicized collisions, tribunals, insurers, and fleets debated responsibility among vehicle manufacturers, software developers, and operators. Traditional auto policies struggle to accommodate software defects and remote operators, prompting insurers to demand new endorsements or decline coverage for fleets like those operated by known developers. The resulting legal ambiguity drives caution from investors and operators, necessitating evolving tort precedents and bespoke insurance solutions
Technical limitations in sensing, perception, and validation restrict reliable robotaxi operations in complex urban environments. Adverse weather, occlusions, and rare 'edge cases' continue to challenge perception stacks; companies relying on lidar and high-definition maps still face difficulty when urban infrastructure changes unpredictably. Real-world testing programs in dense cities exposed scenarios with unpredictable pedestrian behavior and temporary work zones that confounded autonomy stacks. These performance gaps necessitate extensive labelled data collection, conservative operational design domains, and field validation to build trust.
High capital expenditures and infrastructure requirements constrain robotaxi rollouts beyond select geographies. Operators must invest in vehicle fleets, sensor suites, remote monitoring centers, and charging maintenance facilities while negotiating curb access and traffic management with municipalities. Labor displacement concerns have triggered pushback from incumbent taxi and rideshare communities in several urban centers, influencing political debate. The combination of elevated operational overhead and contentious social impacts makes citywide expansion politically sensitive and financially burdensome, slowing transition from demonstrations to transportation services.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Regulatory and Liability Barriers to Robotaxi Deployment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defRPr/>
            </a:pPr>
            <a:r>
              <a:rPr lang="en-IN" dirty="0"/>
              <a:t>MARKET IMPACTING FACTORS</a:t>
            </a:r>
          </a:p>
        </p:txBody>
      </p:sp>
      <p:sp>
        <p:nvSpPr>
          <p:cNvPr id="4" name="TextBox 3">
            <a:extLst>
              <a:ext uri="{FF2B5EF4-FFF2-40B4-BE49-F238E27FC236}">
                <a16:creationId xmlns:a16="http://schemas.microsoft.com/office/drawing/2014/main" id="{8CDE022E-DDCB-FFB1-B46B-A5A50A1441B0}"/>
              </a:ext>
            </a:extLst>
          </p:cNvPr>
          <p:cNvSpPr txBox="1"/>
          <p:nvPr/>
        </p:nvSpPr>
        <p:spPr>
          <a:xfrm>
            <a:off x="580593" y="1123527"/>
            <a:ext cx="10765431" cy="307777"/>
          </a:xfrm>
          <a:prstGeom prst="rect">
            <a:avLst/>
          </a:prstGeom>
          <a:noFill/>
        </p:spPr>
        <p:txBody>
          <a:bodyPr wrap="square">
            <a:spAutoFit/>
          </a:bodyPr>
          <a:lstStyle/>
          <a:p>
            <a:pPr fontAlgn="b">
              <a:defRPr/>
            </a:pPr>
            <a:r>
              <a:rPr sz="1400" b="1">
                <a:latin typeface="Poppins"/>
              </a:rPr>
              <a:t>Global Robotaxi Market Market Impacting Factors</a:t>
            </a:r>
          </a:p>
        </p:txBody>
      </p:sp>
      <p:graphicFrame>
        <p:nvGraphicFramePr>
          <p:cNvPr id="3" name="Table 2">
            <a:extLst>
              <a:ext uri="{FF2B5EF4-FFF2-40B4-BE49-F238E27FC236}">
                <a16:creationId xmlns:a16="http://schemas.microsoft.com/office/drawing/2014/main" id="{7A4326E7-6377-7878-8845-8DA1D5255343}"/>
              </a:ext>
            </a:extLst>
          </p:cNvPr>
          <p:cNvGraphicFramePr>
            <a:graphicFrameLocks noGrp="1"/>
          </p:cNvGraphicFramePr>
          <p:nvPr/>
        </p:nvGraphicFramePr>
        <p:xfrm>
          <a:off x="655947" y="1572797"/>
          <a:ext cx="11236527" cy="3939186"/>
        </p:xfrm>
        <a:graphic>
          <a:graphicData uri="http://schemas.openxmlformats.org/drawingml/2006/table">
            <a:tbl>
              <a:tblPr firstRow="1" bandRow="1">
                <a:tableStyleId>{5940675A-B579-460E-94D1-54222C63F5DA}</a:tableStyleId>
              </a:tblPr>
              <a:tblGrid>
                <a:gridCol w="3881032">
                  <a:extLst>
                    <a:ext uri="{9D8B030D-6E8A-4147-A177-3AD203B41FA5}">
                      <a16:colId xmlns:a16="http://schemas.microsoft.com/office/drawing/2014/main" val="2158077647"/>
                    </a:ext>
                  </a:extLst>
                </a:gridCol>
                <a:gridCol w="1471099">
                  <a:extLst>
                    <a:ext uri="{9D8B030D-6E8A-4147-A177-3AD203B41FA5}">
                      <a16:colId xmlns:a16="http://schemas.microsoft.com/office/drawing/2014/main" val="3706963685"/>
                    </a:ext>
                  </a:extLst>
                </a:gridCol>
                <a:gridCol w="1471099">
                  <a:extLst>
                    <a:ext uri="{9D8B030D-6E8A-4147-A177-3AD203B41FA5}">
                      <a16:colId xmlns:a16="http://schemas.microsoft.com/office/drawing/2014/main" val="4051241276"/>
                    </a:ext>
                  </a:extLst>
                </a:gridCol>
                <a:gridCol w="1471099">
                  <a:extLst>
                    <a:ext uri="{9D8B030D-6E8A-4147-A177-3AD203B41FA5}">
                      <a16:colId xmlns:a16="http://schemas.microsoft.com/office/drawing/2014/main" val="164686466"/>
                    </a:ext>
                  </a:extLst>
                </a:gridCol>
                <a:gridCol w="1471099">
                  <a:extLst>
                    <a:ext uri="{9D8B030D-6E8A-4147-A177-3AD203B41FA5}">
                      <a16:colId xmlns:a16="http://schemas.microsoft.com/office/drawing/2014/main" val="27464628"/>
                    </a:ext>
                  </a:extLst>
                </a:gridCol>
                <a:gridCol w="1471099">
                  <a:extLst>
                    <a:ext uri="{9D8B030D-6E8A-4147-A177-3AD203B41FA5}">
                      <a16:colId xmlns:a16="http://schemas.microsoft.com/office/drawing/2014/main" val="2124983903"/>
                    </a:ext>
                  </a:extLst>
                </a:gridCol>
              </a:tblGrid>
              <a:tr h="511198">
                <a:tc rowSpan="2">
                  <a:txBody>
                    <a:bodyPr/>
                    <a:lstStyle/>
                    <a:p>
                      <a:pPr marL="0" marR="0" lvl="0" indent="0" algn="ctr" defTabSz="584200" rtl="0" eaLnBrk="1" fontAlgn="b" latinLnBrk="0" hangingPunct="1">
                        <a:lnSpc>
                          <a:spcPct val="100000"/>
                        </a:lnSpc>
                        <a:spcBef>
                          <a:spcPts val="0"/>
                        </a:spcBef>
                        <a:spcAft>
                          <a:spcPts val="0"/>
                        </a:spcAft>
                        <a:buClrTx/>
                        <a:buSzTx/>
                        <a:buFontTx/>
                        <a:buNone/>
                        <a:tabLst/>
                        <a:defRPr/>
                      </a:pPr>
                      <a:r>
                        <a:rPr lang="en-IN" sz="1400" b="1" dirty="0">
                          <a:solidFill>
                            <a:schemeClr val="bg1"/>
                          </a:solidFill>
                          <a:latin typeface="+mn-lt"/>
                          <a:cs typeface="Poppins" panose="00000500000000000000" pitchFamily="2" charset="0"/>
                        </a:rPr>
                        <a:t>Market Parameters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5">
                  <a:txBody>
                    <a:bodyPr/>
                    <a:lstStyle/>
                    <a:p>
                      <a:pPr marL="0" marR="0" lvl="0" indent="0" algn="ctr" defTabSz="584200" rtl="0" eaLnBrk="1" fontAlgn="b" latinLnBrk="0" hangingPunct="1">
                        <a:lnSpc>
                          <a:spcPct val="100000"/>
                        </a:lnSpc>
                        <a:spcBef>
                          <a:spcPts val="0"/>
                        </a:spcBef>
                        <a:spcAft>
                          <a:spcPts val="0"/>
                        </a:spcAft>
                        <a:buClrTx/>
                        <a:buSzTx/>
                        <a:buFontTx/>
                        <a:buNone/>
                        <a:tabLst/>
                        <a:defRPr/>
                      </a:pPr>
                      <a:r>
                        <a:rPr lang="en-IN" sz="1600" b="1" dirty="0">
                          <a:solidFill>
                            <a:schemeClr val="bg1"/>
                          </a:solidFill>
                          <a:latin typeface="+mn-lt"/>
                          <a:cs typeface="Poppins" panose="00000500000000000000" pitchFamily="2" charset="0"/>
                        </a:rPr>
                        <a:t>Geography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708866327"/>
                  </a:ext>
                </a:extLst>
              </a:tr>
              <a:tr h="732195">
                <a:tc vMerge="1">
                  <a:txBody>
                    <a:bodyPr/>
                    <a:lstStyle/>
                    <a:p>
                      <a:pPr algn="l" fontAlgn="b"/>
                      <a:endParaRPr lang="en-US" sz="2400" b="0" i="0" u="none" strike="noStrike" dirty="0">
                        <a:solidFill>
                          <a:schemeClr val="tx1"/>
                        </a:solidFill>
                        <a:effectLst/>
                        <a:latin typeface="Poppins" panose="00000500000000000000" pitchFamily="2" charset="0"/>
                        <a:cs typeface="Poppins" panose="000005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b="1" dirty="0">
                          <a:solidFill>
                            <a:schemeClr val="bg1"/>
                          </a:solidFill>
                          <a:latin typeface="+mn-lt"/>
                          <a:cs typeface="Poppins" panose="00000500000000000000" pitchFamily="2" charset="0"/>
                        </a:rPr>
                        <a:t>North America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33C5F0"/>
                    </a:solidFill>
                  </a:tcPr>
                </a:tc>
                <a:tc>
                  <a:txBody>
                    <a:bodyPr/>
                    <a:lstStyle/>
                    <a:p>
                      <a:pPr algn="ctr"/>
                      <a:r>
                        <a:rPr lang="en-IN" sz="1400" b="1" dirty="0">
                          <a:solidFill>
                            <a:schemeClr val="bg1"/>
                          </a:solidFill>
                          <a:latin typeface="+mn-lt"/>
                          <a:cs typeface="Poppins" panose="00000500000000000000" pitchFamily="2" charset="0"/>
                        </a:rPr>
                        <a:t>Europe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CB67C"/>
                    </a:solidFill>
                  </a:tcPr>
                </a:tc>
                <a:tc>
                  <a:txBody>
                    <a:bodyPr/>
                    <a:lstStyle/>
                    <a:p>
                      <a:pPr algn="ctr"/>
                      <a:r>
                        <a:rPr lang="en-IN" sz="1400" b="1" dirty="0">
                          <a:solidFill>
                            <a:schemeClr val="bg1"/>
                          </a:solidFill>
                          <a:latin typeface="+mn-lt"/>
                          <a:cs typeface="Poppins" panose="00000500000000000000" pitchFamily="2" charset="0"/>
                        </a:rPr>
                        <a:t>Asia Pacific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9B42E"/>
                    </a:solidFill>
                  </a:tcPr>
                </a:tc>
                <a:tc>
                  <a:txBody>
                    <a:bodyPr/>
                    <a:lstStyle/>
                    <a:p>
                      <a:pPr algn="ctr"/>
                      <a:r>
                        <a:rPr lang="en-IN" sz="1400" b="1" dirty="0">
                          <a:solidFill>
                            <a:schemeClr val="bg1"/>
                          </a:solidFill>
                          <a:latin typeface="+mn-lt"/>
                          <a:cs typeface="Poppins" panose="00000500000000000000" pitchFamily="2" charset="0"/>
                        </a:rPr>
                        <a:t>Latin America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IN" sz="1400" b="1" dirty="0">
                          <a:solidFill>
                            <a:schemeClr val="bg1"/>
                          </a:solidFill>
                          <a:latin typeface="+mn-lt"/>
                          <a:cs typeface="Poppins" panose="00000500000000000000" pitchFamily="2" charset="0"/>
                        </a:rPr>
                        <a:t>Middle East &amp; Africa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124573702"/>
                  </a:ext>
                </a:extLst>
              </a:tr>
              <a:tr h="535100">
                <a:tc>
                  <a:txBody>
                    <a:bodyPr/>
                    <a:lstStyle/>
                    <a:p>
                      <a:r>
                        <a:rPr sz="1200"/>
                        <a:t>Regulatory &amp; Liability Framework</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79769048"/>
                  </a:ext>
                </a:extLst>
              </a:tr>
              <a:tr h="535100">
                <a:tc>
                  <a:txBody>
                    <a:bodyPr/>
                    <a:lstStyle/>
                    <a:p>
                      <a:r>
                        <a:rPr sz="1200"/>
                        <a:t>Autonomous Driving Technology Maturity &amp; Safety Validation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5719977"/>
                  </a:ext>
                </a:extLst>
              </a:tr>
              <a:tr h="535100">
                <a:tc>
                  <a:txBody>
                    <a:bodyPr/>
                    <a:lstStyle/>
                    <a:p>
                      <a:r>
                        <a:rPr sz="1200"/>
                        <a:t>Connectivity &amp; Infrastructure (5G, HD maps, charging)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22834075"/>
                  </a:ext>
                </a:extLst>
              </a:tr>
              <a:tr h="555393">
                <a:tc>
                  <a:txBody>
                    <a:bodyPr/>
                    <a:lstStyle/>
                    <a:p>
                      <a:r>
                        <a:rPr sz="1200"/>
                        <a:t>Operational Economics &amp; Business Models (fleet costs, pricing)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0460192"/>
                  </a:ext>
                </a:extLst>
              </a:tr>
              <a:tr h="535100">
                <a:tc>
                  <a:txBody>
                    <a:bodyPr/>
                    <a:lstStyle/>
                    <a:p>
                      <a:r>
                        <a:rPr sz="1200"/>
                        <a:t>Consumer Adoption &amp; Urban Mobility Demand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62627960"/>
                  </a:ext>
                </a:extLst>
              </a:tr>
            </a:tbl>
          </a:graphicData>
        </a:graphic>
      </p:graphicFrame>
      <p:grpSp>
        <p:nvGrpSpPr>
          <p:cNvPr id="5" name="Group 4">
            <a:extLst>
              <a:ext uri="{FF2B5EF4-FFF2-40B4-BE49-F238E27FC236}">
                <a16:creationId xmlns:a16="http://schemas.microsoft.com/office/drawing/2014/main" id="{A310BBC8-51C9-3E1B-3B86-3D03C9949565}"/>
              </a:ext>
            </a:extLst>
          </p:cNvPr>
          <p:cNvGrpSpPr/>
          <p:nvPr/>
        </p:nvGrpSpPr>
        <p:grpSpPr>
          <a:xfrm>
            <a:off x="6956714" y="5610590"/>
            <a:ext cx="4892386" cy="449537"/>
            <a:chOff x="6207414" y="5897983"/>
            <a:chExt cx="5434516" cy="499350"/>
          </a:xfrm>
        </p:grpSpPr>
        <p:grpSp>
          <p:nvGrpSpPr>
            <p:cNvPr id="6" name="Group 5">
              <a:extLst>
                <a:ext uri="{FF2B5EF4-FFF2-40B4-BE49-F238E27FC236}">
                  <a16:creationId xmlns:a16="http://schemas.microsoft.com/office/drawing/2014/main" id="{C7577906-C231-4E3F-4CE3-588D8D4BF577}"/>
                </a:ext>
              </a:extLst>
            </p:cNvPr>
            <p:cNvGrpSpPr/>
            <p:nvPr/>
          </p:nvGrpSpPr>
          <p:grpSpPr>
            <a:xfrm>
              <a:off x="6581643" y="6015979"/>
              <a:ext cx="921299" cy="265032"/>
              <a:chOff x="4516166" y="2540809"/>
              <a:chExt cx="1002430" cy="288000"/>
            </a:xfrm>
          </p:grpSpPr>
          <p:sp>
            <p:nvSpPr>
              <p:cNvPr id="19" name="Oval 18">
                <a:extLst>
                  <a:ext uri="{FF2B5EF4-FFF2-40B4-BE49-F238E27FC236}">
                    <a16:creationId xmlns:a16="http://schemas.microsoft.com/office/drawing/2014/main" id="{EBF64566-B7B1-3197-99E1-77E548549319}"/>
                  </a:ext>
                </a:extLst>
              </p:cNvPr>
              <p:cNvSpPr/>
              <p:nvPr/>
            </p:nvSpPr>
            <p:spPr>
              <a:xfrm>
                <a:off x="4516166"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20" name="Oval 19">
                <a:extLst>
                  <a:ext uri="{FF2B5EF4-FFF2-40B4-BE49-F238E27FC236}">
                    <a16:creationId xmlns:a16="http://schemas.microsoft.com/office/drawing/2014/main" id="{7E2735DC-D6E0-FCF6-301D-70931E2558A7}"/>
                  </a:ext>
                </a:extLst>
              </p:cNvPr>
              <p:cNvSpPr/>
              <p:nvPr/>
            </p:nvSpPr>
            <p:spPr>
              <a:xfrm>
                <a:off x="4873381"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21" name="Oval 20">
                <a:extLst>
                  <a:ext uri="{FF2B5EF4-FFF2-40B4-BE49-F238E27FC236}">
                    <a16:creationId xmlns:a16="http://schemas.microsoft.com/office/drawing/2014/main" id="{6621A490-E072-7DA3-1A99-B5FCB6C4A8D9}"/>
                  </a:ext>
                </a:extLst>
              </p:cNvPr>
              <p:cNvSpPr/>
              <p:nvPr/>
            </p:nvSpPr>
            <p:spPr>
              <a:xfrm>
                <a:off x="5230596"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grpSp>
        <p:grpSp>
          <p:nvGrpSpPr>
            <p:cNvPr id="7" name="Group 6">
              <a:extLst>
                <a:ext uri="{FF2B5EF4-FFF2-40B4-BE49-F238E27FC236}">
                  <a16:creationId xmlns:a16="http://schemas.microsoft.com/office/drawing/2014/main" id="{9978F030-3C3A-41A3-B124-C04152A6D864}"/>
                </a:ext>
              </a:extLst>
            </p:cNvPr>
            <p:cNvGrpSpPr/>
            <p:nvPr/>
          </p:nvGrpSpPr>
          <p:grpSpPr>
            <a:xfrm>
              <a:off x="8274442" y="6015979"/>
              <a:ext cx="921299" cy="265032"/>
              <a:chOff x="4516166" y="2540809"/>
              <a:chExt cx="1002430" cy="288000"/>
            </a:xfrm>
          </p:grpSpPr>
          <p:sp>
            <p:nvSpPr>
              <p:cNvPr id="16" name="Oval 15">
                <a:extLst>
                  <a:ext uri="{FF2B5EF4-FFF2-40B4-BE49-F238E27FC236}">
                    <a16:creationId xmlns:a16="http://schemas.microsoft.com/office/drawing/2014/main" id="{BF072464-BD23-4E22-21A7-DE50306D5697}"/>
                  </a:ext>
                </a:extLst>
              </p:cNvPr>
              <p:cNvSpPr/>
              <p:nvPr/>
            </p:nvSpPr>
            <p:spPr>
              <a:xfrm>
                <a:off x="4516166"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17" name="Oval 16">
                <a:extLst>
                  <a:ext uri="{FF2B5EF4-FFF2-40B4-BE49-F238E27FC236}">
                    <a16:creationId xmlns:a16="http://schemas.microsoft.com/office/drawing/2014/main" id="{A3C7F39C-32F0-0916-FD03-C8EE279EA441}"/>
                  </a:ext>
                </a:extLst>
              </p:cNvPr>
              <p:cNvSpPr/>
              <p:nvPr/>
            </p:nvSpPr>
            <p:spPr>
              <a:xfrm>
                <a:off x="4873381"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18" name="Oval 17">
                <a:extLst>
                  <a:ext uri="{FF2B5EF4-FFF2-40B4-BE49-F238E27FC236}">
                    <a16:creationId xmlns:a16="http://schemas.microsoft.com/office/drawing/2014/main" id="{85054B9D-9062-65F9-44D5-6EA4E2CC56A2}"/>
                  </a:ext>
                </a:extLst>
              </p:cNvPr>
              <p:cNvSpPr/>
              <p:nvPr/>
            </p:nvSpPr>
            <p:spPr>
              <a:xfrm>
                <a:off x="5230596" y="2540809"/>
                <a:ext cx="288000" cy="288000"/>
              </a:xfrm>
              <a:prstGeom prst="ellipse">
                <a:avLst/>
              </a:prstGeom>
              <a:noFill/>
              <a:ln w="28575">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grpSp>
        <p:grpSp>
          <p:nvGrpSpPr>
            <p:cNvPr id="8" name="Group 7">
              <a:extLst>
                <a:ext uri="{FF2B5EF4-FFF2-40B4-BE49-F238E27FC236}">
                  <a16:creationId xmlns:a16="http://schemas.microsoft.com/office/drawing/2014/main" id="{F27E1931-7194-0818-E448-63EF8158E3B5}"/>
                </a:ext>
              </a:extLst>
            </p:cNvPr>
            <p:cNvGrpSpPr/>
            <p:nvPr/>
          </p:nvGrpSpPr>
          <p:grpSpPr>
            <a:xfrm>
              <a:off x="10130028" y="6015979"/>
              <a:ext cx="921299" cy="265032"/>
              <a:chOff x="4516166" y="2540809"/>
              <a:chExt cx="1002430" cy="288000"/>
            </a:xfrm>
          </p:grpSpPr>
          <p:sp>
            <p:nvSpPr>
              <p:cNvPr id="13" name="Oval 12">
                <a:extLst>
                  <a:ext uri="{FF2B5EF4-FFF2-40B4-BE49-F238E27FC236}">
                    <a16:creationId xmlns:a16="http://schemas.microsoft.com/office/drawing/2014/main" id="{DA485903-F5A3-9BEC-C74A-D0684CB36C25}"/>
                  </a:ext>
                </a:extLst>
              </p:cNvPr>
              <p:cNvSpPr/>
              <p:nvPr/>
            </p:nvSpPr>
            <p:spPr>
              <a:xfrm>
                <a:off x="4516166"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14" name="Oval 13">
                <a:extLst>
                  <a:ext uri="{FF2B5EF4-FFF2-40B4-BE49-F238E27FC236}">
                    <a16:creationId xmlns:a16="http://schemas.microsoft.com/office/drawing/2014/main" id="{B75AE636-6357-F651-88C5-345B415DF9A5}"/>
                  </a:ext>
                </a:extLst>
              </p:cNvPr>
              <p:cNvSpPr/>
              <p:nvPr/>
            </p:nvSpPr>
            <p:spPr>
              <a:xfrm>
                <a:off x="4873381" y="2540809"/>
                <a:ext cx="288000" cy="288000"/>
              </a:xfrm>
              <a:prstGeom prst="ellipse">
                <a:avLst/>
              </a:prstGeom>
              <a:noFill/>
              <a:ln w="28575">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15" name="Oval 14">
                <a:extLst>
                  <a:ext uri="{FF2B5EF4-FFF2-40B4-BE49-F238E27FC236}">
                    <a16:creationId xmlns:a16="http://schemas.microsoft.com/office/drawing/2014/main" id="{487161A7-4DA6-81C0-81BF-A1E725EC9049}"/>
                  </a:ext>
                </a:extLst>
              </p:cNvPr>
              <p:cNvSpPr/>
              <p:nvPr/>
            </p:nvSpPr>
            <p:spPr>
              <a:xfrm>
                <a:off x="5230596" y="2540809"/>
                <a:ext cx="288000" cy="288000"/>
              </a:xfrm>
              <a:prstGeom prst="ellipse">
                <a:avLst/>
              </a:prstGeom>
              <a:noFill/>
              <a:ln w="28575">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grpSp>
        <p:sp>
          <p:nvSpPr>
            <p:cNvPr id="9" name="TextBox 8">
              <a:extLst>
                <a:ext uri="{FF2B5EF4-FFF2-40B4-BE49-F238E27FC236}">
                  <a16:creationId xmlns:a16="http://schemas.microsoft.com/office/drawing/2014/main" id="{3640AC29-4C75-3B16-DC6D-EDE67092A515}"/>
                </a:ext>
              </a:extLst>
            </p:cNvPr>
            <p:cNvSpPr txBox="1"/>
            <p:nvPr/>
          </p:nvSpPr>
          <p:spPr>
            <a:xfrm>
              <a:off x="7554374" y="6023652"/>
              <a:ext cx="688260" cy="282052"/>
            </a:xfrm>
            <a:prstGeom prst="rect">
              <a:avLst/>
            </a:prstGeom>
            <a:noFill/>
          </p:spPr>
          <p:txBody>
            <a:bodyPr wrap="square">
              <a:spAutoFit/>
            </a:bodyPr>
            <a:lstStyle/>
            <a:p>
              <a:r>
                <a:rPr lang="en-IN" sz="1050" dirty="0">
                  <a:latin typeface="Poppins" panose="00000500000000000000" pitchFamily="2" charset="0"/>
                  <a:cs typeface="Poppins" panose="00000500000000000000" pitchFamily="2" charset="0"/>
                </a:rPr>
                <a:t>High</a:t>
              </a:r>
              <a:endParaRPr lang="en-IN" sz="1050" dirty="0">
                <a:solidFill>
                  <a:prstClr val="black"/>
                </a:solidFill>
                <a:latin typeface="Poppins"/>
              </a:endParaRPr>
            </a:p>
          </p:txBody>
        </p:sp>
        <p:sp>
          <p:nvSpPr>
            <p:cNvPr id="10" name="TextBox 9">
              <a:extLst>
                <a:ext uri="{FF2B5EF4-FFF2-40B4-BE49-F238E27FC236}">
                  <a16:creationId xmlns:a16="http://schemas.microsoft.com/office/drawing/2014/main" id="{64FE0563-8A4F-E99D-AD6A-49B931F15847}"/>
                </a:ext>
              </a:extLst>
            </p:cNvPr>
            <p:cNvSpPr txBox="1"/>
            <p:nvPr/>
          </p:nvSpPr>
          <p:spPr>
            <a:xfrm>
              <a:off x="9211092" y="6023652"/>
              <a:ext cx="823366" cy="282052"/>
            </a:xfrm>
            <a:prstGeom prst="rect">
              <a:avLst/>
            </a:prstGeom>
            <a:noFill/>
          </p:spPr>
          <p:txBody>
            <a:bodyPr wrap="square">
              <a:spAutoFit/>
            </a:bodyPr>
            <a:lstStyle/>
            <a:p>
              <a:r>
                <a:rPr lang="en-IN" sz="1050" dirty="0">
                  <a:latin typeface="Poppins" panose="00000500000000000000" pitchFamily="2" charset="0"/>
                  <a:cs typeface="Poppins" panose="00000500000000000000" pitchFamily="2" charset="0"/>
                </a:rPr>
                <a:t>Medium</a:t>
              </a:r>
              <a:endParaRPr lang="en-IN" sz="1050" dirty="0">
                <a:solidFill>
                  <a:prstClr val="black"/>
                </a:solidFill>
                <a:latin typeface="Poppins"/>
              </a:endParaRPr>
            </a:p>
          </p:txBody>
        </p:sp>
        <p:sp>
          <p:nvSpPr>
            <p:cNvPr id="11" name="TextBox 10">
              <a:extLst>
                <a:ext uri="{FF2B5EF4-FFF2-40B4-BE49-F238E27FC236}">
                  <a16:creationId xmlns:a16="http://schemas.microsoft.com/office/drawing/2014/main" id="{56DE2966-56E3-8E9C-0B6D-74AA1F945F6C}"/>
                </a:ext>
              </a:extLst>
            </p:cNvPr>
            <p:cNvSpPr txBox="1"/>
            <p:nvPr/>
          </p:nvSpPr>
          <p:spPr>
            <a:xfrm>
              <a:off x="11142381" y="6023652"/>
              <a:ext cx="499549" cy="282052"/>
            </a:xfrm>
            <a:prstGeom prst="rect">
              <a:avLst/>
            </a:prstGeom>
            <a:noFill/>
          </p:spPr>
          <p:txBody>
            <a:bodyPr wrap="square">
              <a:spAutoFit/>
            </a:bodyPr>
            <a:lstStyle/>
            <a:p>
              <a:r>
                <a:rPr lang="en-IN" sz="1050" dirty="0">
                  <a:latin typeface="Poppins" panose="00000500000000000000" pitchFamily="2" charset="0"/>
                  <a:cs typeface="Poppins" panose="00000500000000000000" pitchFamily="2" charset="0"/>
                </a:rPr>
                <a:t>Low</a:t>
              </a:r>
              <a:endParaRPr lang="en-IN" sz="1050" dirty="0">
                <a:solidFill>
                  <a:prstClr val="black"/>
                </a:solidFill>
                <a:latin typeface="Poppins"/>
              </a:endParaRPr>
            </a:p>
          </p:txBody>
        </p:sp>
        <p:sp>
          <p:nvSpPr>
            <p:cNvPr id="12" name="Rectangle: Rounded Corners 11">
              <a:extLst>
                <a:ext uri="{FF2B5EF4-FFF2-40B4-BE49-F238E27FC236}">
                  <a16:creationId xmlns:a16="http://schemas.microsoft.com/office/drawing/2014/main" id="{93281522-D562-CB11-CE9B-AECA24FC1617}"/>
                </a:ext>
              </a:extLst>
            </p:cNvPr>
            <p:cNvSpPr/>
            <p:nvPr/>
          </p:nvSpPr>
          <p:spPr>
            <a:xfrm>
              <a:off x="6207414" y="5897983"/>
              <a:ext cx="5434515" cy="499350"/>
            </a:xfrm>
            <a:prstGeom prst="roundRect">
              <a:avLst>
                <a:gd name="adj" fmla="val 50000"/>
              </a:avLst>
            </a:prstGeom>
            <a:noFill/>
            <a:ln w="158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grpSp>
      <p:sp>
        <p:nvSpPr>
          <p:cNvPr id="22" name="Oval 21"/>
          <p:cNvSpPr/>
          <p:nvPr/>
        </p:nvSpPr>
        <p:spPr>
          <a:xfrm>
            <a:off x="4663958"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3" name="Oval 22"/>
          <p:cNvSpPr/>
          <p:nvPr/>
        </p:nvSpPr>
        <p:spPr>
          <a:xfrm>
            <a:off x="5111998"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4" name="Oval 23"/>
          <p:cNvSpPr/>
          <p:nvPr/>
        </p:nvSpPr>
        <p:spPr>
          <a:xfrm>
            <a:off x="5560038"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5" name="Oval 24"/>
          <p:cNvSpPr/>
          <p:nvPr/>
        </p:nvSpPr>
        <p:spPr>
          <a:xfrm>
            <a:off x="6135057"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6" name="Oval 25"/>
          <p:cNvSpPr/>
          <p:nvPr/>
        </p:nvSpPr>
        <p:spPr>
          <a:xfrm>
            <a:off x="6583097"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7" name="Oval 26"/>
          <p:cNvSpPr/>
          <p:nvPr/>
        </p:nvSpPr>
        <p:spPr>
          <a:xfrm>
            <a:off x="7031137"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8" name="Oval 27"/>
          <p:cNvSpPr/>
          <p:nvPr/>
        </p:nvSpPr>
        <p:spPr>
          <a:xfrm>
            <a:off x="7606156"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9" name="Oval 28"/>
          <p:cNvSpPr/>
          <p:nvPr/>
        </p:nvSpPr>
        <p:spPr>
          <a:xfrm>
            <a:off x="8054196"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0" name="Oval 29"/>
          <p:cNvSpPr/>
          <p:nvPr/>
        </p:nvSpPr>
        <p:spPr>
          <a:xfrm>
            <a:off x="8502236"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1" name="Oval 30"/>
          <p:cNvSpPr/>
          <p:nvPr/>
        </p:nvSpPr>
        <p:spPr>
          <a:xfrm>
            <a:off x="9077255"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2" name="Oval 31"/>
          <p:cNvSpPr/>
          <p:nvPr/>
        </p:nvSpPr>
        <p:spPr>
          <a:xfrm>
            <a:off x="9525295"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3" name="Oval 32"/>
          <p:cNvSpPr/>
          <p:nvPr/>
        </p:nvSpPr>
        <p:spPr>
          <a:xfrm>
            <a:off x="9973335" y="29232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4" name="Oval 33"/>
          <p:cNvSpPr/>
          <p:nvPr/>
        </p:nvSpPr>
        <p:spPr>
          <a:xfrm>
            <a:off x="10548354"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5" name="Oval 34"/>
          <p:cNvSpPr/>
          <p:nvPr/>
        </p:nvSpPr>
        <p:spPr>
          <a:xfrm>
            <a:off x="10996394"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6" name="Oval 35"/>
          <p:cNvSpPr/>
          <p:nvPr/>
        </p:nvSpPr>
        <p:spPr>
          <a:xfrm>
            <a:off x="11444434" y="29232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7" name="Oval 36"/>
          <p:cNvSpPr/>
          <p:nvPr/>
        </p:nvSpPr>
        <p:spPr>
          <a:xfrm>
            <a:off x="4663958"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8" name="Oval 37"/>
          <p:cNvSpPr/>
          <p:nvPr/>
        </p:nvSpPr>
        <p:spPr>
          <a:xfrm>
            <a:off x="5111998"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9" name="Oval 38"/>
          <p:cNvSpPr/>
          <p:nvPr/>
        </p:nvSpPr>
        <p:spPr>
          <a:xfrm>
            <a:off x="5560038"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0" name="Oval 39"/>
          <p:cNvSpPr/>
          <p:nvPr/>
        </p:nvSpPr>
        <p:spPr>
          <a:xfrm>
            <a:off x="6135057"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1" name="Oval 40"/>
          <p:cNvSpPr/>
          <p:nvPr/>
        </p:nvSpPr>
        <p:spPr>
          <a:xfrm>
            <a:off x="6583097"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2" name="Oval 41"/>
          <p:cNvSpPr/>
          <p:nvPr/>
        </p:nvSpPr>
        <p:spPr>
          <a:xfrm>
            <a:off x="7031137"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3" name="Oval 42"/>
          <p:cNvSpPr/>
          <p:nvPr/>
        </p:nvSpPr>
        <p:spPr>
          <a:xfrm>
            <a:off x="7606156"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4" name="Oval 43"/>
          <p:cNvSpPr/>
          <p:nvPr/>
        </p:nvSpPr>
        <p:spPr>
          <a:xfrm>
            <a:off x="8054196"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5" name="Oval 44"/>
          <p:cNvSpPr/>
          <p:nvPr/>
        </p:nvSpPr>
        <p:spPr>
          <a:xfrm>
            <a:off x="8502236"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6" name="Oval 45"/>
          <p:cNvSpPr/>
          <p:nvPr/>
        </p:nvSpPr>
        <p:spPr>
          <a:xfrm>
            <a:off x="9077255"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7" name="Oval 46"/>
          <p:cNvSpPr/>
          <p:nvPr/>
        </p:nvSpPr>
        <p:spPr>
          <a:xfrm>
            <a:off x="9525295"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8" name="Oval 47"/>
          <p:cNvSpPr/>
          <p:nvPr/>
        </p:nvSpPr>
        <p:spPr>
          <a:xfrm>
            <a:off x="9973335" y="34583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9" name="Oval 48"/>
          <p:cNvSpPr/>
          <p:nvPr/>
        </p:nvSpPr>
        <p:spPr>
          <a:xfrm>
            <a:off x="10548354"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0" name="Oval 49"/>
          <p:cNvSpPr/>
          <p:nvPr/>
        </p:nvSpPr>
        <p:spPr>
          <a:xfrm>
            <a:off x="10996394"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1" name="Oval 50"/>
          <p:cNvSpPr/>
          <p:nvPr/>
        </p:nvSpPr>
        <p:spPr>
          <a:xfrm>
            <a:off x="11444434" y="34583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2" name="Oval 51"/>
          <p:cNvSpPr/>
          <p:nvPr/>
        </p:nvSpPr>
        <p:spPr>
          <a:xfrm>
            <a:off x="4663958"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3" name="Oval 52"/>
          <p:cNvSpPr/>
          <p:nvPr/>
        </p:nvSpPr>
        <p:spPr>
          <a:xfrm>
            <a:off x="5111998"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4" name="Oval 53"/>
          <p:cNvSpPr/>
          <p:nvPr/>
        </p:nvSpPr>
        <p:spPr>
          <a:xfrm>
            <a:off x="5560038"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5" name="Oval 54"/>
          <p:cNvSpPr/>
          <p:nvPr/>
        </p:nvSpPr>
        <p:spPr>
          <a:xfrm>
            <a:off x="6135057"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6" name="Oval 55"/>
          <p:cNvSpPr/>
          <p:nvPr/>
        </p:nvSpPr>
        <p:spPr>
          <a:xfrm>
            <a:off x="6583097"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7" name="Oval 56"/>
          <p:cNvSpPr/>
          <p:nvPr/>
        </p:nvSpPr>
        <p:spPr>
          <a:xfrm>
            <a:off x="7031137"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8" name="Oval 57"/>
          <p:cNvSpPr/>
          <p:nvPr/>
        </p:nvSpPr>
        <p:spPr>
          <a:xfrm>
            <a:off x="7606156"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9" name="Oval 58"/>
          <p:cNvSpPr/>
          <p:nvPr/>
        </p:nvSpPr>
        <p:spPr>
          <a:xfrm>
            <a:off x="8054196"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0" name="Oval 59"/>
          <p:cNvSpPr/>
          <p:nvPr/>
        </p:nvSpPr>
        <p:spPr>
          <a:xfrm>
            <a:off x="8502236"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1" name="Oval 60"/>
          <p:cNvSpPr/>
          <p:nvPr/>
        </p:nvSpPr>
        <p:spPr>
          <a:xfrm>
            <a:off x="9077255"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2" name="Oval 61"/>
          <p:cNvSpPr/>
          <p:nvPr/>
        </p:nvSpPr>
        <p:spPr>
          <a:xfrm>
            <a:off x="9525295" y="39934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3" name="Oval 62"/>
          <p:cNvSpPr/>
          <p:nvPr/>
        </p:nvSpPr>
        <p:spPr>
          <a:xfrm>
            <a:off x="9973335" y="39934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4" name="Oval 63"/>
          <p:cNvSpPr/>
          <p:nvPr/>
        </p:nvSpPr>
        <p:spPr>
          <a:xfrm>
            <a:off x="10548354"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5" name="Oval 64"/>
          <p:cNvSpPr/>
          <p:nvPr/>
        </p:nvSpPr>
        <p:spPr>
          <a:xfrm>
            <a:off x="10996394"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6" name="Oval 65"/>
          <p:cNvSpPr/>
          <p:nvPr/>
        </p:nvSpPr>
        <p:spPr>
          <a:xfrm>
            <a:off x="11444434" y="39934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7" name="Oval 66"/>
          <p:cNvSpPr/>
          <p:nvPr/>
        </p:nvSpPr>
        <p:spPr>
          <a:xfrm>
            <a:off x="4654826"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8" name="Oval 67"/>
          <p:cNvSpPr/>
          <p:nvPr/>
        </p:nvSpPr>
        <p:spPr>
          <a:xfrm>
            <a:off x="5105910"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9" name="Oval 68"/>
          <p:cNvSpPr/>
          <p:nvPr/>
        </p:nvSpPr>
        <p:spPr>
          <a:xfrm>
            <a:off x="5556994"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0" name="Oval 69"/>
          <p:cNvSpPr/>
          <p:nvPr/>
        </p:nvSpPr>
        <p:spPr>
          <a:xfrm>
            <a:off x="6125925"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1" name="Oval 70"/>
          <p:cNvSpPr/>
          <p:nvPr/>
        </p:nvSpPr>
        <p:spPr>
          <a:xfrm>
            <a:off x="6577009"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2" name="Oval 71"/>
          <p:cNvSpPr/>
          <p:nvPr/>
        </p:nvSpPr>
        <p:spPr>
          <a:xfrm>
            <a:off x="7028093"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3" name="Oval 72"/>
          <p:cNvSpPr/>
          <p:nvPr/>
        </p:nvSpPr>
        <p:spPr>
          <a:xfrm>
            <a:off x="7597024"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4" name="Oval 73"/>
          <p:cNvSpPr/>
          <p:nvPr/>
        </p:nvSpPr>
        <p:spPr>
          <a:xfrm>
            <a:off x="8048108"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5" name="Oval 74"/>
          <p:cNvSpPr/>
          <p:nvPr/>
        </p:nvSpPr>
        <p:spPr>
          <a:xfrm>
            <a:off x="8499192"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6" name="Oval 75"/>
          <p:cNvSpPr/>
          <p:nvPr/>
        </p:nvSpPr>
        <p:spPr>
          <a:xfrm>
            <a:off x="9068123"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7" name="Oval 76"/>
          <p:cNvSpPr/>
          <p:nvPr/>
        </p:nvSpPr>
        <p:spPr>
          <a:xfrm>
            <a:off x="9519207"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8" name="Oval 77"/>
          <p:cNvSpPr/>
          <p:nvPr/>
        </p:nvSpPr>
        <p:spPr>
          <a:xfrm>
            <a:off x="9970291" y="4532568"/>
            <a:ext cx="333235" cy="333235"/>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9" name="Oval 78"/>
          <p:cNvSpPr/>
          <p:nvPr/>
        </p:nvSpPr>
        <p:spPr>
          <a:xfrm>
            <a:off x="10539222"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0" name="Oval 79"/>
          <p:cNvSpPr/>
          <p:nvPr/>
        </p:nvSpPr>
        <p:spPr>
          <a:xfrm>
            <a:off x="10990306"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1" name="Oval 80"/>
          <p:cNvSpPr/>
          <p:nvPr/>
        </p:nvSpPr>
        <p:spPr>
          <a:xfrm>
            <a:off x="11441390" y="4532568"/>
            <a:ext cx="333235" cy="333235"/>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2" name="Oval 81"/>
          <p:cNvSpPr/>
          <p:nvPr/>
        </p:nvSpPr>
        <p:spPr>
          <a:xfrm>
            <a:off x="4663958"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3" name="Oval 82"/>
          <p:cNvSpPr/>
          <p:nvPr/>
        </p:nvSpPr>
        <p:spPr>
          <a:xfrm>
            <a:off x="5111998"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4" name="Oval 83"/>
          <p:cNvSpPr/>
          <p:nvPr/>
        </p:nvSpPr>
        <p:spPr>
          <a:xfrm>
            <a:off x="5560038" y="5083903"/>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5" name="Oval 84"/>
          <p:cNvSpPr/>
          <p:nvPr/>
        </p:nvSpPr>
        <p:spPr>
          <a:xfrm>
            <a:off x="6135057"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6" name="Oval 85"/>
          <p:cNvSpPr/>
          <p:nvPr/>
        </p:nvSpPr>
        <p:spPr>
          <a:xfrm>
            <a:off x="6583097"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7" name="Oval 86"/>
          <p:cNvSpPr/>
          <p:nvPr/>
        </p:nvSpPr>
        <p:spPr>
          <a:xfrm>
            <a:off x="7031137" y="5083903"/>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8" name="Oval 87"/>
          <p:cNvSpPr/>
          <p:nvPr/>
        </p:nvSpPr>
        <p:spPr>
          <a:xfrm>
            <a:off x="7606156"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9" name="Oval 88"/>
          <p:cNvSpPr/>
          <p:nvPr/>
        </p:nvSpPr>
        <p:spPr>
          <a:xfrm>
            <a:off x="8054196"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0" name="Oval 89"/>
          <p:cNvSpPr/>
          <p:nvPr/>
        </p:nvSpPr>
        <p:spPr>
          <a:xfrm>
            <a:off x="8502236"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1" name="Oval 90"/>
          <p:cNvSpPr/>
          <p:nvPr/>
        </p:nvSpPr>
        <p:spPr>
          <a:xfrm>
            <a:off x="9077255"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2" name="Oval 91"/>
          <p:cNvSpPr/>
          <p:nvPr/>
        </p:nvSpPr>
        <p:spPr>
          <a:xfrm>
            <a:off x="9525295"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3" name="Oval 92"/>
          <p:cNvSpPr/>
          <p:nvPr/>
        </p:nvSpPr>
        <p:spPr>
          <a:xfrm>
            <a:off x="9973335" y="5083903"/>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4" name="Oval 93"/>
          <p:cNvSpPr/>
          <p:nvPr/>
        </p:nvSpPr>
        <p:spPr>
          <a:xfrm>
            <a:off x="10548354"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5" name="Oval 94"/>
          <p:cNvSpPr/>
          <p:nvPr/>
        </p:nvSpPr>
        <p:spPr>
          <a:xfrm>
            <a:off x="10996394"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6" name="Oval 95"/>
          <p:cNvSpPr/>
          <p:nvPr/>
        </p:nvSpPr>
        <p:spPr>
          <a:xfrm>
            <a:off x="11444434" y="5083903"/>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extLst>
      <p:ext uri="{BB962C8B-B14F-4D97-AF65-F5344CB8AC3E}">
        <p14:creationId xmlns:p14="http://schemas.microsoft.com/office/powerpoint/2010/main" val="3419463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DCB07783-3C17-9517-A921-6A9A8C1F1C23}"/>
              </a:ext>
            </a:extLst>
          </p:cNvPr>
          <p:cNvSpPr/>
          <p:nvPr/>
        </p:nvSpPr>
        <p:spPr>
          <a:xfrm>
            <a:off x="355600" y="5256788"/>
            <a:ext cx="11480800" cy="916424"/>
          </a:xfrm>
          <a:prstGeom prst="roundRect">
            <a:avLst>
              <a:gd name="adj" fmla="val 7560"/>
            </a:avLst>
          </a:prstGeom>
          <a:solidFill>
            <a:schemeClr val="accent2">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171450" indent="-171450" defTabSz="412750">
              <a:lnSpc>
                <a:spcPct val="150000"/>
              </a:lnSpc>
              <a:buFont typeface="Arial" panose="020B0604020202020204" pitchFamily="34" charset="0"/>
              <a:buChar char="•"/>
              <a:defRPr/>
            </a:pPr>
            <a:endParaRPr lang="en-US" sz="900" i="1" dirty="0">
              <a:solidFill>
                <a:prstClr val="black"/>
              </a:solidFill>
              <a:latin typeface="Poppins" panose="00000500000000000000" pitchFamily="2" charset="0"/>
              <a:ea typeface="Helvetica Neue Medium"/>
              <a:cs typeface="Poppins" panose="00000500000000000000" pitchFamily="2" charset="0"/>
              <a:sym typeface="Helvetica Neue Medium"/>
            </a:endParaRPr>
          </a:p>
          <a:p>
            <a:pPr marL="171450" indent="-171450" defTabSz="412750">
              <a:lnSpc>
                <a:spcPct val="150000"/>
              </a:lnSpc>
              <a:buFont typeface="Arial" panose="020B0604020202020204" pitchFamily="34" charset="0"/>
              <a:buChar char="•"/>
              <a:defRPr/>
            </a:pPr>
            <a:r>
              <a:rPr lang="en-US" sz="900" i="1" dirty="0">
                <a:solidFill>
                  <a:prstClr val="black"/>
                </a:solidFill>
                <a:latin typeface="Poppins" panose="00000500000000000000" pitchFamily="2" charset="0"/>
                <a:ea typeface="Helvetica Neue Medium"/>
                <a:cs typeface="Poppins" panose="00000500000000000000" pitchFamily="2" charset="0"/>
                <a:sym typeface="Helvetica Neue Medium"/>
              </a:rPr>
              <a:t>The above graph explains various features or characteristics of various success factors and their impact on the Global Robotaxi Market</a:t>
            </a:r>
            <a:r>
              <a:rPr lang="en-US" sz="900" b="1" i="1" dirty="0">
                <a:solidFill>
                  <a:prstClr val="black"/>
                </a:solidFill>
                <a:latin typeface="Poppins" panose="00000500000000000000" pitchFamily="2" charset="0"/>
                <a:ea typeface="Helvetica Neue Medium"/>
                <a:cs typeface="Poppins" panose="00000500000000000000" pitchFamily="2" charset="0"/>
                <a:sym typeface="Helvetica Neue Medium"/>
              </a:rPr>
              <a:t/>
            </a:r>
            <a:r>
              <a:rPr lang="en-US" sz="900" b="1" i="1" dirty="0" err="1">
                <a:solidFill>
                  <a:prstClr val="black"/>
                </a:solidFill>
                <a:latin typeface="Poppins" panose="00000500000000000000" pitchFamily="2" charset="0"/>
                <a:ea typeface="Helvetica Neue Medium"/>
                <a:cs typeface="Poppins" panose="00000500000000000000" pitchFamily="2" charset="0"/>
                <a:sym typeface="Helvetica Neue Medium"/>
              </a:rPr>
              <a:t/>
            </a:r>
            <a:r>
              <a:rPr lang="en-US" sz="900" b="1" i="1" dirty="0">
                <a:solidFill>
                  <a:prstClr val="black"/>
                </a:solidFill>
                <a:latin typeface="Poppins" panose="00000500000000000000" pitchFamily="2" charset="0"/>
                <a:ea typeface="Helvetica Neue Medium"/>
                <a:cs typeface="Poppins" panose="00000500000000000000" pitchFamily="2" charset="0"/>
                <a:sym typeface="Helvetica Neue Medium"/>
              </a:rPr>
              <a:t/>
            </a:r>
          </a:p>
          <a:p>
            <a:pPr marL="171450" indent="-171450" defTabSz="412750">
              <a:lnSpc>
                <a:spcPct val="150000"/>
              </a:lnSpc>
              <a:buFont typeface="Arial" panose="020B0604020202020204" pitchFamily="34" charset="0"/>
              <a:buChar char="•"/>
              <a:defRPr/>
            </a:pPr>
            <a:r>
              <a:rPr lang="en-US" sz="900" i="1" dirty="0">
                <a:solidFill>
                  <a:prstClr val="black"/>
                </a:solidFill>
                <a:latin typeface="Poppins" panose="00000500000000000000" pitchFamily="2" charset="0"/>
                <a:ea typeface="Helvetica Neue Medium"/>
                <a:cs typeface="Poppins" panose="00000500000000000000" pitchFamily="2" charset="0"/>
                <a:sym typeface="Helvetica Neue Medium"/>
              </a:rPr>
              <a:t>The key success factors of the market include : Regulatory framework alignment, Safety and reliability, Advanced perception systems, Scalable fleet operations, Cost-effective unit economics, Robust charging infrastructure, Consumer trust and partnerships</a:t>
            </a:r>
            <a:r>
              <a:rPr lang="en-IN" sz="900" dirty="0"/>
              <a:t>.</a:t>
            </a:r>
          </a:p>
          <a:p>
            <a:pPr marL="171450" indent="-171450" defTabSz="412750">
              <a:lnSpc>
                <a:spcPct val="150000"/>
              </a:lnSpc>
              <a:buFont typeface="Arial" panose="020B0604020202020204" pitchFamily="34" charset="0"/>
              <a:buChar char="•"/>
              <a:defRPr/>
            </a:pPr>
            <a:r>
              <a:rPr lang="en-US" sz="900" i="1" dirty="0">
                <a:solidFill>
                  <a:prstClr val="black"/>
                </a:solidFill>
                <a:latin typeface="Poppins" panose="00000500000000000000" pitchFamily="2" charset="0"/>
                <a:ea typeface="Helvetica Neue Medium"/>
                <a:cs typeface="Poppins" panose="00000500000000000000" pitchFamily="2" charset="0"/>
                <a:sym typeface="Helvetica Neue Medium"/>
              </a:rPr>
              <a:t>On a scale of 0-8, 1 is the lowest, and 8 is the highest rank.</a:t>
            </a:r>
          </a:p>
        </p:txBody>
      </p:sp>
      <p:graphicFrame>
        <p:nvGraphicFramePr>
          <p:cNvPr id="3" name="Chart 2">
            <a:extLst>
              <a:ext uri="{FF2B5EF4-FFF2-40B4-BE49-F238E27FC236}">
                <a16:creationId xmlns:a16="http://schemas.microsoft.com/office/drawing/2014/main" id="{76AFD184-F426-6BA3-480D-1B46C29819BE}"/>
              </a:ext>
            </a:extLst>
          </p:cNvPr>
          <p:cNvGraphicFramePr>
            <a:graphicFrameLocks/>
          </p:cNvGraphicFramePr>
          <p:nvPr/>
        </p:nvGraphicFramePr>
        <p:xfrm>
          <a:off x="996821" y="1143000"/>
          <a:ext cx="10629136" cy="4003531"/>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1">
            <a:extLst>
              <a:ext uri="{FF2B5EF4-FFF2-40B4-BE49-F238E27FC236}">
                <a16:creationId xmlns:a16="http://schemas.microsoft.com/office/drawing/2014/main" id="{D4ACD0EA-3C3F-48FF-892C-5B4D4689B067}"/>
              </a:ext>
            </a:extLst>
          </p:cNvPr>
          <p:cNvSpPr txBox="1">
            <a:spLocks/>
          </p:cNvSpPr>
          <p:nvPr/>
        </p:nvSpPr>
        <p:spPr>
          <a:xfrm>
            <a:off x="825371" y="0"/>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r>
              <a:rPr lang="en-US" dirty="0"/>
              <a:t>KEY SUCCESS FACTORS OF THE MARKET</a:t>
            </a:r>
            <a:endParaRPr lang="en-IN" dirty="0"/>
          </a:p>
        </p:txBody>
      </p:sp>
    </p:spTree>
    <p:extLst>
      <p:ext uri="{BB962C8B-B14F-4D97-AF65-F5344CB8AC3E}">
        <p14:creationId xmlns:p14="http://schemas.microsoft.com/office/powerpoint/2010/main" val="3988006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ROBOTAXI MARKET SIZE,  BY TECHNOLOGY, 2019-2032 (USD BILLION)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GLOBAL ROBOTAXI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ROBOTAXI MARKET: REGIONAL ANALYSIS, 2019-2032 (USD BILLION)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ROBOTAXI MARKET SIZE,  BY TECHNOLOGY, 2019-2032 (USD BILLION)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ROBOTAXI MARKET SIZE,  BY TECHNOLOGY, 2019-2032 (USD BILLION)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Global Robotaxi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2435547996"/>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161,000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(USD)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ROBOTAXI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APPLE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802329404"/>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(USD)- 2024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383.29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161,000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apple.com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participates in autonomous mobility through long-running work on self-driving systems known as Project Titan. Efforts concentrated on perception, prediction, mapping, and planning, supported by custom silicon, high-fidelity simulation, and extensive on‑road testing in California. The company acquired Drive.ai and developed data pipelines, safety tooling, and compliant software processes for Level 4/5 use cases. In 2024 it wound down the dedicated vehicle program and redirected talent toward core AI and autonomy research, with options to license technology or partner with fleet operators. Capabilities align with software-defined vehicle interfaces, high-precision localization, and privacy standards, positioning contributions to robotaxi pilots, validation workflows, and ecosystem interoperability.</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Apple’s autonomous driving platform, developed under Project Titan, integrates perception, prediction, mapping, and motion planning with custom silicon, sensor fusion, and simulation tooling. It supports Level 4/5 capabilities, safety monitoring, over-the-air updates, and fleet management interfaces, enabling potential licensing to robotaxi operators and partners, aligned with privacy and security requirements.</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Apple Autonomous Driving Platform (Project Titan)</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4ACD0EA-3C3F-48FF-892C-5B4D4689B067}"/>
              </a:ext>
            </a:extLst>
          </p:cNvPr>
          <p:cNvSpPr txBox="1">
            <a:spLocks/>
          </p:cNvSpPr>
          <p:nvPr/>
        </p:nvSpPr>
        <p:spPr>
          <a:xfrm>
            <a:off x="825371" y="0"/>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r>
              <a:rPr lang="en-US" dirty="0"/>
              <a:t>APPLE INC. - FINANCIAL OVERVIEW</a:t>
            </a:r>
            <a:endParaRPr lang="en-IN" dirty="0"/>
          </a:p>
        </p:txBody>
      </p:sp>
      <p:graphicFrame>
        <p:nvGraphicFramePr>
          <p:cNvPr id="2" name="Table 1">
            <a:extLst>
              <a:ext uri="{FF2B5EF4-FFF2-40B4-BE49-F238E27FC236}">
                <a16:creationId xmlns:a16="http://schemas.microsoft.com/office/drawing/2014/main" id="{13843586-75FF-8ED5-A041-01A1732422E9}"/>
              </a:ext>
            </a:extLst>
          </p:cNvPr>
          <p:cNvGraphicFramePr>
            <a:graphicFrameLocks noGrp="1"/>
          </p:cNvGraphicFramePr>
          <p:nvPr>
            <p:extLst>
              <p:ext uri="{D42A27DB-BD31-4B8C-83A1-F6EECF244321}">
                <p14:modId xmlns:p14="http://schemas.microsoft.com/office/powerpoint/2010/main" val="2101898276"/>
              </p:ext>
            </p:extLst>
          </p:nvPr>
        </p:nvGraphicFramePr>
        <p:xfrm>
          <a:off x="666750" y="960416"/>
          <a:ext cx="11047433" cy="2675648"/>
        </p:xfrm>
        <a:graphic>
          <a:graphicData uri="http://schemas.openxmlformats.org/drawingml/2006/table">
            <a:tbl>
              <a:tblPr firstRow="1" bandRow="1">
                <a:tableStyleId>{5C22544A-7EE6-4342-B048-85BDC9FD1C3A}</a:tableStyleId>
              </a:tblPr>
              <a:tblGrid>
                <a:gridCol w="5441710">
                  <a:extLst>
                    <a:ext uri="{9D8B030D-6E8A-4147-A177-3AD203B41FA5}">
                      <a16:colId xmlns:a16="http://schemas.microsoft.com/office/drawing/2014/main" val="2785032305"/>
                    </a:ext>
                  </a:extLst>
                </a:gridCol>
                <a:gridCol w="5605723">
                  <a:extLst>
                    <a:ext uri="{9D8B030D-6E8A-4147-A177-3AD203B41FA5}">
                      <a16:colId xmlns:a16="http://schemas.microsoft.com/office/drawing/2014/main" val="303155671"/>
                    </a:ext>
                  </a:extLst>
                </a:gridCol>
              </a:tblGrid>
              <a:tr h="408038">
                <a:tc>
                  <a:txBody>
                    <a:bodyPr/>
                    <a:lstStyle/>
                    <a:p>
                      <a:r>
                        <a:rPr lang="en-IN" sz="1100" b="1" dirty="0">
                          <a:latin typeface="+mn-lt"/>
                        </a:rPr>
                        <a:t>APPLE INC.</a:t>
                      </a:r>
                      <a:r>
                        <a:rPr lang="fr-FR" sz="1100" b="1" dirty="0">
                          <a:latin typeface="+mn-lt"/>
                        </a:rPr>
                        <a:t> - </a:t>
                      </a:r>
                      <a:r>
                        <a:rPr lang="en-US" sz="1100" dirty="0"/>
                        <a:t>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a:t>
                      </a:r>
                      <a:r>
                        <a:rPr lang="fr-FR" sz="1100" b="1" dirty="0">
                          <a:latin typeface="+mn-lt"/>
                        </a:rPr>
                        <a:t>-  </a:t>
                      </a:r>
                      <a:r>
                        <a:rPr lang="en-US" sz="1100" b="1" kern="1200" dirty="0">
                          <a:solidFill>
                            <a:schemeClr val="lt1"/>
                          </a:solidFill>
                          <a:latin typeface="+mn-lt"/>
                          <a:ea typeface="+mn-ea"/>
                          <a:cs typeface="+mn-cs"/>
                        </a:rPr>
                        <a:t>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267610">
                <a:tc>
                  <a:txBody>
                    <a:bodyPr/>
                    <a:lstStyle/>
                    <a:p>
                      <a:endParaRPr lang="en-IN"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4" name="Table 3">
            <a:extLst>
              <a:ext uri="{FF2B5EF4-FFF2-40B4-BE49-F238E27FC236}">
                <a16:creationId xmlns:a16="http://schemas.microsoft.com/office/drawing/2014/main" id="{F929F4B4-1564-8026-1BDC-3D924CC7E34C}"/>
              </a:ext>
            </a:extLst>
          </p:cNvPr>
          <p:cNvGraphicFramePr>
            <a:graphicFrameLocks noGrp="1"/>
          </p:cNvGraphicFramePr>
          <p:nvPr/>
        </p:nvGraphicFramePr>
        <p:xfrm>
          <a:off x="666751" y="3636064"/>
          <a:ext cx="11047432" cy="478736"/>
        </p:xfrm>
        <a:graphic>
          <a:graphicData uri="http://schemas.openxmlformats.org/drawingml/2006/table">
            <a:tbl>
              <a:tblPr firstRow="1" bandRow="1">
                <a:tableStyleId>{5C22544A-7EE6-4342-B048-85BDC9FD1C3A}</a:tableStyleId>
              </a:tblPr>
              <a:tblGrid>
                <a:gridCol w="11047432">
                  <a:extLst>
                    <a:ext uri="{9D8B030D-6E8A-4147-A177-3AD203B41FA5}">
                      <a16:colId xmlns:a16="http://schemas.microsoft.com/office/drawing/2014/main" val="20000"/>
                    </a:ext>
                  </a:extLst>
                </a:gridCol>
              </a:tblGrid>
              <a:tr h="478736">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7" name="Table 3">
            <a:extLst>
              <a:ext uri="{FF2B5EF4-FFF2-40B4-BE49-F238E27FC236}">
                <a16:creationId xmlns:a16="http://schemas.microsoft.com/office/drawing/2014/main" id="{EC77AD90-A3AD-36E8-7975-B741DE63DAD6}"/>
              </a:ext>
            </a:extLst>
          </p:cNvPr>
          <p:cNvGraphicFramePr>
            <a:graphicFrameLocks noGrp="1"/>
          </p:cNvGraphicFramePr>
          <p:nvPr/>
        </p:nvGraphicFramePr>
        <p:xfrm>
          <a:off x="666749" y="4127818"/>
          <a:ext cx="11047433" cy="2183894"/>
        </p:xfrm>
        <a:graphic>
          <a:graphicData uri="http://schemas.openxmlformats.org/drawingml/2006/table">
            <a:tbl>
              <a:tblPr firstRow="1" bandRow="1">
                <a:tableStyleId>{5C22544A-7EE6-4342-B048-85BDC9FD1C3A}</a:tableStyleId>
              </a:tblPr>
              <a:tblGrid>
                <a:gridCol w="5448301">
                  <a:extLst>
                    <a:ext uri="{9D8B030D-6E8A-4147-A177-3AD203B41FA5}">
                      <a16:colId xmlns:a16="http://schemas.microsoft.com/office/drawing/2014/main" val="20000"/>
                    </a:ext>
                  </a:extLst>
                </a:gridCol>
                <a:gridCol w="5599132">
                  <a:extLst>
                    <a:ext uri="{9D8B030D-6E8A-4147-A177-3AD203B41FA5}">
                      <a16:colId xmlns:a16="http://schemas.microsoft.com/office/drawing/2014/main" val="20001"/>
                    </a:ext>
                  </a:extLst>
                </a:gridCol>
              </a:tblGrid>
              <a:tr h="2183894">
                <a:tc>
                  <a:txBody>
                    <a:bodyPr/>
                    <a:lstStyle/>
                    <a:p>
                      <a:pPr marL="18000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sz="1000" b="0">
                          <a:solidFill>
                            <a:srgbClr val="000000"/>
                          </a:solidFill>
                          <a:latin typeface="Poppins"/>
                        </a:rPr>
                        <a:t>Apple Inc.'s revenue trajectory from fiscal 2022 through 2024 reflects a modest contraction followed by stabilization. Revenue declined from USD 394.3 billion in 2022 to USD 383.3 billion in 2023, representing a year‑over‑year decrease of approximately 2.8%. Revenues held steady in 2024 at USD 383.3 billion, indicating 0.0% growth versus 2023 and a cumulative decline of roughly 2.8% versus 2022. On a two‑year basis the compound annual growth rate (CAGR) is approximately -1.4% per annum, signaling a pause in top‑line expansion. The pattern suggests that Apple moved from marginal contraction into a stabilization phase, underscoring the importance of product cycle timing, service revenue mix, and cost control to reaccelerate growth. Management should prioritize innovation and margin leverage to restore positive top‑line momentum.</a:t>
                      </a:r>
                    </a:p>
                  </a:txBody>
                  <a:tcPr marL="0" marR="72000" marT="108000" marB="47126">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00000"/>
                        </a:lnSpc>
                      </a:pPr>
                      <a:r>
                        <a:rPr sz="1000" b="0">
                          <a:solidFill>
                            <a:srgbClr val="000000"/>
                          </a:solidFill>
                          <a:latin typeface="Poppins"/>
                        </a:rPr>
                        <a:t>Apple’s 2024 segment profile, on USD 383.3 billion revenue, is anchored by iPhone at 48.0% (~USD 184.0B), with Services at 26.0% (~USD 99.7B) providing high-margin recurring revenue, Wearables, Home and Accessories at 10.5% (~USD 40.2B), Mac at 8.5% (~USD 32.6B) and iPad at 7.0% (~USD 26.8B). The concentration in iPhone underscores product-cycle sensitivity but reinforces brand strength and ecosystem leverage. Services growth offers margin expansion and customer stickiness; continued investment in content, cloud and payment capabilities is a priority. Wearables present cross-sell and health-platform opportunities, while Mac and iPad require targeted differentiation amid PC/tablet market pressures. Strategic focus should balance sustaining flagship hardware leadership with accelerating software and services monetization to diversify earnings. Execution on international expansion and AI-enabled personalization will be decisive.</a:t>
                      </a:r>
                    </a:p>
                  </a:txBody>
                  <a:tcPr marL="144000" marR="72000" marT="108000" marB="47126">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8" name="Chart 7"/>
          <p:cNvGraphicFramePr>
            <a:graphicFrameLocks noGrp="1"/>
          </p:cNvGraphicFramePr>
          <p:nvPr/>
        </p:nvGraphicFramePr>
        <p:xfrm>
          <a:off x="1371600" y="1371600"/>
          <a:ext cx="3840480" cy="2286000"/>
        </p:xfrm>
        <a:graphic>
          <a:graphicData uri="http://schemas.openxmlformats.org/drawingml/2006/chart">
            <c:chart xmlns:c="http://schemas.openxmlformats.org/drawingml/2006/chart" r:id="rId2"/>
          </a:graphicData>
        </a:graphic>
      </p:graphicFrame>
      <p:graphicFrame>
        <p:nvGraphicFramePr>
          <p:cNvPr id="9" name="Chart 8"/>
          <p:cNvGraphicFramePr>
            <a:graphicFrameLocks noGrp="1"/>
          </p:cNvGraphicFramePr>
          <p:nvPr/>
        </p:nvGraphicFramePr>
        <p:xfrm>
          <a:off x="6400800" y="1097280"/>
          <a:ext cx="4114800" cy="2743200"/>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2629248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1">
                          <a:solidFill>
                            <a:srgbClr val="7030A0"/>
                          </a:solidFill>
                          <a:latin typeface="Poppins"/>
                        </a:defRPr>
                      </a:pPr>
                      <a:r>
                        <a:t>6. Global Robotaxi Market Size by Technology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6.1. Machine Learning</a:t>
                      </a:r>
                    </a:p>
                  </a:txBody>
                  <a:tcPr>
                    <a:noFill/>
                    <a:lnL>
                      <a:noFill/>
                    </a:lnL>
                    <a:lnR>
                      <a:noFill/>
                    </a:lnR>
                    <a:lnT>
                      <a:noFill/>
                    </a:lnT>
                    <a:lnB>
                      <a:noFill/>
                    </a:lnB>
                  </a:tcPr>
                </a:tc>
                <a:tc>
                  <a:txBody>
                    <a:bodyPr/>
                    <a:lstStyle/>
                    <a:p>
                      <a:pPr>
                        <a:defRPr sz="1100" b="0">
                          <a:solidFill>
                            <a:srgbClr val="000000"/>
                          </a:solidFill>
                          <a:latin typeface="Poppins"/>
                        </a:defRPr>
                      </a:pPr>
                      <a:r>
                        <a:t>                    8.2.5. Italy</a:t>
                      </a:r>
                    </a:p>
                  </a:txBody>
                  <a:tcPr>
                    <a:noFill/>
                    <a:lnL>
                      <a:noFill/>
                    </a:lnL>
                    <a:lnR>
                      <a:noFill/>
                    </a:lnR>
                    <a:lnT>
                      <a:noFill/>
                    </a:lnT>
                    <a:lnB>
                      <a:noFill/>
                    </a:lnB>
                  </a:tcPr>
                </a:tc>
              </a:tr>
              <a:tr h="322729">
                <a:tc>
                  <a:txBody>
                    <a:bodyPr/>
                    <a:lstStyle/>
                    <a:p>
                      <a:pPr>
                        <a:defRPr sz="1100" b="0">
                          <a:solidFill>
                            <a:srgbClr val="000000"/>
                          </a:solidFill>
                          <a:latin typeface="Poppins"/>
                        </a:defRPr>
                      </a:pPr>
                      <a:r>
                        <a:t>                    6.1.1. Deep Learning</a:t>
                      </a:r>
                    </a:p>
                  </a:txBody>
                  <a:tcPr>
                    <a:noFill/>
                    <a:lnL>
                      <a:noFill/>
                    </a:lnL>
                    <a:lnR>
                      <a:noFill/>
                    </a:lnR>
                    <a:lnT>
                      <a:noFill/>
                    </a:lnT>
                    <a:lnB>
                      <a:noFill/>
                    </a:lnB>
                  </a:tcPr>
                </a:tc>
                <a:tc>
                  <a:txBody>
                    <a:bodyPr/>
                    <a:lstStyle/>
                    <a:p>
                      <a:pPr>
                        <a:defRPr sz="1100" b="0">
                          <a:solidFill>
                            <a:srgbClr val="000000"/>
                          </a:solidFill>
                          <a:latin typeface="Poppins"/>
                        </a:defRPr>
                      </a:pPr>
                      <a:r>
                        <a:t>                    8.2.6. Rest of Europe</a:t>
                      </a:r>
                    </a:p>
                  </a:txBody>
                  <a:tcPr>
                    <a:noFill/>
                    <a:lnL>
                      <a:noFill/>
                    </a:lnL>
                    <a:lnR>
                      <a:noFill/>
                    </a:lnR>
                    <a:lnT>
                      <a:noFill/>
                    </a:lnT>
                    <a:lnB>
                      <a:noFill/>
                    </a:lnB>
                  </a:tcPr>
                </a:tc>
              </a:tr>
              <a:tr h="322729">
                <a:tc>
                  <a:txBody>
                    <a:bodyPr/>
                    <a:lstStyle/>
                    <a:p>
                      <a:pPr>
                        <a:defRPr sz="1100" b="0">
                          <a:solidFill>
                            <a:srgbClr val="000000"/>
                          </a:solidFill>
                          <a:latin typeface="Poppins"/>
                        </a:defRPr>
                      </a:pPr>
                      <a:r>
                        <a:t>                    6.1.2. Neural Networks</a:t>
                      </a:r>
                    </a:p>
                  </a:txBody>
                  <a:tcPr>
                    <a:noFill/>
                    <a:lnL>
                      <a:noFill/>
                    </a:lnL>
                    <a:lnR>
                      <a:noFill/>
                    </a:lnR>
                    <a:lnT>
                      <a:noFill/>
                    </a:lnT>
                    <a:lnB>
                      <a:noFill/>
                    </a:lnB>
                  </a:tcPr>
                </a:tc>
                <a:tc>
                  <a:txBody>
                    <a:bodyPr/>
                    <a:lstStyle/>
                    <a:p>
                      <a:pPr>
                        <a:defRPr sz="1100" b="0">
                          <a:solidFill>
                            <a:srgbClr val="000000"/>
                          </a:solidFill>
                          <a:latin typeface="Poppins"/>
                        </a:defRPr>
                      </a:pPr>
                      <a:r>
                        <a:t>          8.3. Asia-Pacific (By Technology, By Application)</a:t>
                      </a:r>
                    </a:p>
                  </a:txBody>
                  <a:tcPr>
                    <a:noFill/>
                    <a:lnL>
                      <a:noFill/>
                    </a:lnL>
                    <a:lnR>
                      <a:noFill/>
                    </a:lnR>
                    <a:lnT>
                      <a:noFill/>
                    </a:lnT>
                    <a:lnB>
                      <a:noFill/>
                    </a:lnB>
                  </a:tcPr>
                </a:tc>
              </a:tr>
              <a:tr h="322729">
                <a:tc>
                  <a:txBody>
                    <a:bodyPr/>
                    <a:lstStyle/>
                    <a:p>
                      <a:pPr>
                        <a:defRPr sz="1100" b="0">
                          <a:solidFill>
                            <a:srgbClr val="000000"/>
                          </a:solidFill>
                          <a:latin typeface="Poppins"/>
                        </a:defRPr>
                      </a:pPr>
                      <a:r>
                        <a:t>          6.2. Natural Language Processing</a:t>
                      </a:r>
                    </a:p>
                  </a:txBody>
                  <a:tcPr>
                    <a:noFill/>
                    <a:lnL>
                      <a:noFill/>
                    </a:lnL>
                    <a:lnR>
                      <a:noFill/>
                    </a:lnR>
                    <a:lnT>
                      <a:noFill/>
                    </a:lnT>
                    <a:lnB>
                      <a:noFill/>
                    </a:lnB>
                  </a:tcPr>
                </a:tc>
                <a:tc>
                  <a:txBody>
                    <a:bodyPr/>
                    <a:lstStyle/>
                    <a:p>
                      <a:pPr>
                        <a:defRPr sz="1100" b="0">
                          <a:solidFill>
                            <a:srgbClr val="000000"/>
                          </a:solidFill>
                          <a:latin typeface="Poppins"/>
                        </a:defRPr>
                      </a:pPr>
                      <a:r>
                        <a:t>                    8.3.1. China</a:t>
                      </a:r>
                    </a:p>
                  </a:txBody>
                  <a:tcPr>
                    <a:noFill/>
                    <a:lnL>
                      <a:noFill/>
                    </a:lnL>
                    <a:lnR>
                      <a:noFill/>
                    </a:lnR>
                    <a:lnT>
                      <a:noFill/>
                    </a:lnT>
                    <a:lnB>
                      <a:noFill/>
                    </a:lnB>
                  </a:tcPr>
                </a:tc>
              </a:tr>
              <a:tr h="322729">
                <a:tc>
                  <a:txBody>
                    <a:bodyPr/>
                    <a:lstStyle/>
                    <a:p>
                      <a:pPr>
                        <a:defRPr sz="1100" b="1">
                          <a:solidFill>
                            <a:srgbClr val="7030A0"/>
                          </a:solidFill>
                          <a:latin typeface="Poppins"/>
                        </a:defRPr>
                      </a:pPr>
                      <a:r>
                        <a:t>7. Global Robotaxi Market Size by Application (2019-2032)</a:t>
                      </a:r>
                    </a:p>
                  </a:txBody>
                  <a:tcPr>
                    <a:noFill/>
                    <a:lnL>
                      <a:noFill/>
                    </a:lnL>
                    <a:lnR>
                      <a:noFill/>
                    </a:lnR>
                    <a:lnT>
                      <a:noFill/>
                    </a:lnT>
                    <a:lnB>
                      <a:noFill/>
                    </a:lnB>
                  </a:tcPr>
                </a:tc>
                <a:tc>
                  <a:txBody>
                    <a:bodyPr/>
                    <a:lstStyle/>
                    <a:p>
                      <a:pPr>
                        <a:defRPr sz="1100" b="0">
                          <a:solidFill>
                            <a:srgbClr val="000000"/>
                          </a:solidFill>
                          <a:latin typeface="Poppins"/>
                        </a:defRPr>
                      </a:pPr>
                      <a:r>
                        <a:t>                    8.3.2. India</a:t>
                      </a:r>
                    </a:p>
                  </a:txBody>
                  <a:tcPr>
                    <a:noFill/>
                    <a:lnL>
                      <a:noFill/>
                    </a:lnL>
                    <a:lnR>
                      <a:noFill/>
                    </a:lnR>
                    <a:lnT>
                      <a:noFill/>
                    </a:lnT>
                    <a:lnB>
                      <a:noFill/>
                    </a:lnB>
                  </a:tcPr>
                </a:tc>
              </a:tr>
              <a:tr h="322729">
                <a:tc>
                  <a:txBody>
                    <a:bodyPr/>
                    <a:lstStyle/>
                    <a:p>
                      <a:pPr>
                        <a:defRPr sz="1100" b="0">
                          <a:solidFill>
                            <a:srgbClr val="000000"/>
                          </a:solidFill>
                          <a:latin typeface="Poppins"/>
                        </a:defRPr>
                      </a:pPr>
                      <a:r>
                        <a:t>          7.1. Healthcare</a:t>
                      </a:r>
                    </a:p>
                  </a:txBody>
                  <a:tcPr>
                    <a:noFill/>
                    <a:lnL>
                      <a:noFill/>
                    </a:lnL>
                    <a:lnR>
                      <a:noFill/>
                    </a:lnR>
                    <a:lnT>
                      <a:noFill/>
                    </a:lnT>
                    <a:lnB>
                      <a:noFill/>
                    </a:lnB>
                  </a:tcPr>
                </a:tc>
                <a:tc>
                  <a:txBody>
                    <a:bodyPr/>
                    <a:lstStyle/>
                    <a:p>
                      <a:pPr>
                        <a:defRPr sz="1100" b="0">
                          <a:solidFill>
                            <a:srgbClr val="000000"/>
                          </a:solidFill>
                          <a:latin typeface="Poppins"/>
                        </a:defRPr>
                      </a:pPr>
                      <a:r>
                        <a:t>                    8.3.3. Japan</a:t>
                      </a:r>
                    </a:p>
                  </a:txBody>
                  <a:tcPr>
                    <a:noFill/>
                    <a:lnL>
                      <a:noFill/>
                    </a:lnL>
                    <a:lnR>
                      <a:noFill/>
                    </a:lnR>
                    <a:lnT>
                      <a:noFill/>
                    </a:lnT>
                    <a:lnB>
                      <a:noFill/>
                    </a:lnB>
                  </a:tcPr>
                </a:tc>
              </a:tr>
              <a:tr h="322729">
                <a:tc>
                  <a:txBody>
                    <a:bodyPr/>
                    <a:lstStyle/>
                    <a:p>
                      <a:pPr>
                        <a:defRPr sz="1100" b="0">
                          <a:solidFill>
                            <a:srgbClr val="000000"/>
                          </a:solidFill>
                          <a:latin typeface="Poppins"/>
                        </a:defRPr>
                      </a:pPr>
                      <a:r>
                        <a:t>          7.2. Financial Services</a:t>
                      </a:r>
                    </a:p>
                  </a:txBody>
                  <a:tcPr>
                    <a:noFill/>
                    <a:lnL>
                      <a:noFill/>
                    </a:lnL>
                    <a:lnR>
                      <a:noFill/>
                    </a:lnR>
                    <a:lnT>
                      <a:noFill/>
                    </a:lnT>
                    <a:lnB>
                      <a:noFill/>
                    </a:lnB>
                  </a:tcPr>
                </a:tc>
                <a:tc>
                  <a:txBody>
                    <a:bodyPr/>
                    <a:lstStyle/>
                    <a:p>
                      <a:pPr>
                        <a:defRPr sz="1100" b="0">
                          <a:solidFill>
                            <a:srgbClr val="000000"/>
                          </a:solidFill>
                          <a:latin typeface="Poppins"/>
                        </a:defRPr>
                      </a:pPr>
                      <a:r>
                        <a:t>                    8.3.4. South Korea</a:t>
                      </a:r>
                    </a:p>
                  </a:txBody>
                  <a:tcPr>
                    <a:noFill/>
                    <a:lnL>
                      <a:noFill/>
                    </a:lnL>
                    <a:lnR>
                      <a:noFill/>
                    </a:lnR>
                    <a:lnT>
                      <a:noFill/>
                    </a:lnT>
                    <a:lnB>
                      <a:noFill/>
                    </a:lnB>
                  </a:tcPr>
                </a:tc>
              </a:tr>
              <a:tr h="322729">
                <a:tc>
                  <a:txBody>
                    <a:bodyPr/>
                    <a:lstStyle/>
                    <a:p>
                      <a:pPr>
                        <a:defRPr sz="1100" b="0">
                          <a:solidFill>
                            <a:srgbClr val="000000"/>
                          </a:solidFill>
                          <a:latin typeface="Poppins"/>
                        </a:defRPr>
                      </a:pPr>
                      <a:r>
                        <a:t>          7.3. Manufacturing</a:t>
                      </a:r>
                    </a:p>
                  </a:txBody>
                  <a:tcPr>
                    <a:noFill/>
                    <a:lnL>
                      <a:noFill/>
                    </a:lnL>
                    <a:lnR>
                      <a:noFill/>
                    </a:lnR>
                    <a:lnT>
                      <a:noFill/>
                    </a:lnT>
                    <a:lnB>
                      <a:noFill/>
                    </a:lnB>
                  </a:tcPr>
                </a:tc>
                <a:tc>
                  <a:txBody>
                    <a:bodyPr/>
                    <a:lstStyle/>
                    <a:p>
                      <a:pPr>
                        <a:defRPr sz="1100" b="0">
                          <a:solidFill>
                            <a:srgbClr val="000000"/>
                          </a:solidFill>
                          <a:latin typeface="Poppins"/>
                        </a:defRPr>
                      </a:pPr>
                      <a:r>
                        <a:t>                    8.3.5. Rest of Asia Pacific</a:t>
                      </a:r>
                    </a:p>
                  </a:txBody>
                  <a:tcPr>
                    <a:noFill/>
                    <a:lnL>
                      <a:noFill/>
                    </a:lnL>
                    <a:lnR>
                      <a:noFill/>
                    </a:lnR>
                    <a:lnT>
                      <a:noFill/>
                    </a:lnT>
                    <a:lnB>
                      <a:noFill/>
                    </a:lnB>
                  </a:tcPr>
                </a:tc>
              </a:tr>
              <a:tr h="322729">
                <a:tc>
                  <a:txBody>
                    <a:bodyPr/>
                    <a:lstStyle/>
                    <a:p>
                      <a:pPr>
                        <a:defRPr sz="1100" b="1">
                          <a:solidFill>
                            <a:srgbClr val="7030A0"/>
                          </a:solidFill>
                          <a:latin typeface="Poppins"/>
                        </a:defRPr>
                      </a:pPr>
                      <a:r>
                        <a:t>8. Global Robotaxi Market Size by Region (2019-2032)</a:t>
                      </a:r>
                    </a:p>
                  </a:txBody>
                  <a:tcPr>
                    <a:noFill/>
                    <a:lnL>
                      <a:noFill/>
                    </a:lnL>
                    <a:lnR>
                      <a:noFill/>
                    </a:lnR>
                    <a:lnT>
                      <a:noFill/>
                    </a:lnT>
                    <a:lnB>
                      <a:noFill/>
                    </a:lnB>
                  </a:tcPr>
                </a:tc>
                <a:tc>
                  <a:txBody>
                    <a:bodyPr/>
                    <a:lstStyle/>
                    <a:p>
                      <a:pPr>
                        <a:defRPr sz="1100" b="0">
                          <a:solidFill>
                            <a:srgbClr val="000000"/>
                          </a:solidFill>
                          <a:latin typeface="Poppins"/>
                        </a:defRPr>
                      </a:pPr>
                      <a:r>
                        <a:t>          8.4. Latin America (By Technology, By Application)</a:t>
                      </a:r>
                    </a:p>
                  </a:txBody>
                  <a:tcPr>
                    <a:noFill/>
                    <a:lnL>
                      <a:noFill/>
                    </a:lnL>
                    <a:lnR>
                      <a:noFill/>
                    </a:lnR>
                    <a:lnT>
                      <a:noFill/>
                    </a:lnT>
                    <a:lnB>
                      <a:noFill/>
                    </a:lnB>
                  </a:tcPr>
                </a:tc>
              </a:tr>
              <a:tr h="322729">
                <a:tc>
                  <a:txBody>
                    <a:bodyPr/>
                    <a:lstStyle/>
                    <a:p>
                      <a:pPr>
                        <a:defRPr sz="1100" b="0">
                          <a:solidFill>
                            <a:srgbClr val="000000"/>
                          </a:solidFill>
                          <a:latin typeface="P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ppins"/>
                        </a:defRPr>
                      </a:pPr>
                      <a:r>
                        <a:t>                    8.4.1. Brazil</a:t>
                      </a:r>
                    </a:p>
                  </a:txBody>
                  <a:tcPr>
                    <a:noFill/>
                    <a:lnL>
                      <a:noFill/>
                    </a:lnL>
                    <a:lnR>
                      <a:noFill/>
                    </a:lnR>
                    <a:lnT>
                      <a:noFill/>
                    </a:lnT>
                    <a:lnB>
                      <a:noFill/>
                    </a:lnB>
                  </a:tcPr>
                </a:tc>
              </a:tr>
              <a:tr h="322729">
                <a:tc>
                  <a:txBody>
                    <a:bodyPr/>
                    <a:lstStyle/>
                    <a:p>
                      <a:pPr>
                        <a:defRPr sz="1100" b="0">
                          <a:solidFill>
                            <a:srgbClr val="000000"/>
                          </a:solidFill>
                          <a:latin typeface="Poppins"/>
                        </a:defRPr>
                      </a:pPr>
                      <a:r>
                        <a:t>                    8.1.1. US</a:t>
                      </a:r>
                    </a:p>
                  </a:txBody>
                  <a:tcPr>
                    <a:noFill/>
                    <a:lnL>
                      <a:noFill/>
                    </a:lnL>
                    <a:lnR>
                      <a:noFill/>
                    </a:lnR>
                    <a:lnT>
                      <a:noFill/>
                    </a:lnT>
                    <a:lnB>
                      <a:noFill/>
                    </a:lnB>
                  </a:tcPr>
                </a:tc>
                <a:tc>
                  <a:txBody>
                    <a:bodyPr/>
                    <a:lstStyle/>
                    <a:p>
                      <a:pPr>
                        <a:defRPr sz="1100" b="0">
                          <a:solidFill>
                            <a:srgbClr val="000000"/>
                          </a:solidFill>
                          <a:latin typeface="Poppins"/>
                        </a:defRPr>
                      </a:pPr>
                      <a:r>
                        <a:t>                    8.4.2. Mexico</a:t>
                      </a:r>
                    </a:p>
                  </a:txBody>
                  <a:tcPr>
                    <a:noFill/>
                    <a:lnL>
                      <a:noFill/>
                    </a:lnL>
                    <a:lnR>
                      <a:noFill/>
                    </a:lnR>
                    <a:lnT>
                      <a:noFill/>
                    </a:lnT>
                    <a:lnB>
                      <a:noFill/>
                    </a:lnB>
                  </a:tcPr>
                </a:tc>
              </a:tr>
              <a:tr h="322729">
                <a:tc>
                  <a:txBody>
                    <a:bodyPr/>
                    <a:lstStyle/>
                    <a:p>
                      <a:pPr>
                        <a:defRPr sz="1100" b="0">
                          <a:solidFill>
                            <a:srgbClr val="000000"/>
                          </a:solidFill>
                          <a:latin typeface="Poppins"/>
                        </a:defRPr>
                      </a:pPr>
                      <a:r>
                        <a:t>                    8.1.2. Canada</a:t>
                      </a:r>
                    </a:p>
                  </a:txBody>
                  <a:tcPr>
                    <a:noFill/>
                    <a:lnL>
                      <a:noFill/>
                    </a:lnL>
                    <a:lnR>
                      <a:noFill/>
                    </a:lnR>
                    <a:lnT>
                      <a:noFill/>
                    </a:lnT>
                    <a:lnB>
                      <a:noFill/>
                    </a:lnB>
                  </a:tcPr>
                </a:tc>
                <a:tc>
                  <a:txBody>
                    <a:bodyPr/>
                    <a:lstStyle/>
                    <a:p>
                      <a:pPr>
                        <a:defRPr sz="1100" b="0">
                          <a:solidFill>
                            <a:srgbClr val="000000"/>
                          </a:solidFill>
                          <a:latin typeface="Poppins"/>
                        </a:defRPr>
                      </a:pPr>
                      <a:r>
                        <a:t>                    8.4.3. Rest of Latin America</a:t>
                      </a:r>
                    </a:p>
                  </a:txBody>
                  <a:tcPr>
                    <a:noFill/>
                    <a:lnL>
                      <a:noFill/>
                    </a:lnL>
                    <a:lnR>
                      <a:noFill/>
                    </a:lnR>
                    <a:lnT>
                      <a:noFill/>
                    </a:lnT>
                    <a:lnB>
                      <a:noFill/>
                    </a:lnB>
                  </a:tcPr>
                </a:tc>
              </a:tr>
              <a:tr h="322729">
                <a:tc>
                  <a:txBody>
                    <a:bodyPr/>
                    <a:lstStyle/>
                    <a:p>
                      <a:pPr>
                        <a:defRPr sz="1100" b="0">
                          <a:solidFill>
                            <a:srgbClr val="000000"/>
                          </a:solidFill>
                          <a:latin typeface="P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ppins"/>
                        </a:defRPr>
                      </a:pPr>
                      <a:r>
                        <a:t>          8.5. Middle East &amp; Africa (By Technology, By Application)</a:t>
                      </a:r>
                    </a:p>
                  </a:txBody>
                  <a:tcPr>
                    <a:noFill/>
                    <a:lnL>
                      <a:noFill/>
                    </a:lnL>
                    <a:lnR>
                      <a:noFill/>
                    </a:lnR>
                    <a:lnT>
                      <a:noFill/>
                    </a:lnT>
                    <a:lnB>
                      <a:noFill/>
                    </a:lnB>
                  </a:tcPr>
                </a:tc>
              </a:tr>
              <a:tr h="322729">
                <a:tc>
                  <a:txBody>
                    <a:bodyPr/>
                    <a:lstStyle/>
                    <a:p>
                      <a:pPr>
                        <a:defRPr sz="1100" b="0">
                          <a:solidFill>
                            <a:srgbClr val="000000"/>
                          </a:solidFill>
                          <a:latin typeface="Poppins"/>
                        </a:defRPr>
                      </a:pPr>
                      <a:r>
                        <a:t>                    8.2.1. UK</a:t>
                      </a:r>
                    </a:p>
                  </a:txBody>
                  <a:tcPr>
                    <a:noFill/>
                    <a:lnL>
                      <a:noFill/>
                    </a:lnL>
                    <a:lnR>
                      <a:noFill/>
                    </a:lnR>
                    <a:lnT>
                      <a:noFill/>
                    </a:lnT>
                    <a:lnB>
                      <a:noFill/>
                    </a:lnB>
                  </a:tcPr>
                </a:tc>
                <a:tc>
                  <a:txBody>
                    <a:bodyPr/>
                    <a:lstStyle/>
                    <a:p>
                      <a:pPr>
                        <a:defRPr sz="1100" b="0">
                          <a:solidFill>
                            <a:srgbClr val="000000"/>
                          </a:solidFill>
                          <a:latin typeface="Poppins"/>
                        </a:defRPr>
                      </a:pPr>
                      <a:r>
                        <a:t>                    8.5.1. GCC Countries</a:t>
                      </a:r>
                    </a:p>
                  </a:txBody>
                  <a:tcPr>
                    <a:noFill/>
                    <a:lnL>
                      <a:noFill/>
                    </a:lnL>
                    <a:lnR>
                      <a:noFill/>
                    </a:lnR>
                    <a:lnT>
                      <a:noFill/>
                    </a:lnT>
                    <a:lnB>
                      <a:noFill/>
                    </a:lnB>
                  </a:tcPr>
                </a:tc>
              </a:tr>
              <a:tr h="322729">
                <a:tc>
                  <a:txBody>
                    <a:bodyPr/>
                    <a:lstStyle/>
                    <a:p>
                      <a:pPr>
                        <a:defRPr sz="1100" b="0">
                          <a:solidFill>
                            <a:srgbClr val="000000"/>
                          </a:solidFill>
                          <a:latin typeface="Poppins"/>
                        </a:defRPr>
                      </a:pPr>
                      <a:r>
                        <a:t>                    8.2.2. Germany</a:t>
                      </a:r>
                    </a:p>
                  </a:txBody>
                  <a:tcPr>
                    <a:noFill/>
                    <a:lnL>
                      <a:noFill/>
                    </a:lnL>
                    <a:lnR>
                      <a:noFill/>
                    </a:lnR>
                    <a:lnT>
                      <a:noFill/>
                    </a:lnT>
                    <a:lnB>
                      <a:noFill/>
                    </a:lnB>
                  </a:tcPr>
                </a:tc>
                <a:tc>
                  <a:txBody>
                    <a:bodyPr/>
                    <a:lstStyle/>
                    <a:p>
                      <a:pPr>
                        <a:defRPr sz="1100" b="0">
                          <a:solidFill>
                            <a:srgbClr val="000000"/>
                          </a:solidFill>
                          <a:latin typeface="Poppins"/>
                        </a:defRPr>
                      </a:pPr>
                      <a:r>
                        <a:t>                    8.5.2. South Africa</a:t>
                      </a:r>
                    </a:p>
                  </a:txBody>
                  <a:tcPr>
                    <a:noFill/>
                    <a:lnL>
                      <a:noFill/>
                    </a:lnL>
                    <a:lnR>
                      <a:noFill/>
                    </a:lnR>
                    <a:lnT>
                      <a:noFill/>
                    </a:lnT>
                    <a:lnB>
                      <a:noFill/>
                    </a:lnB>
                  </a:tcPr>
                </a:tc>
              </a:tr>
              <a:tr h="322729">
                <a:tc>
                  <a:txBody>
                    <a:bodyPr/>
                    <a:lstStyle/>
                    <a:p>
                      <a:pPr>
                        <a:defRPr sz="1100" b="0">
                          <a:solidFill>
                            <a:srgbClr val="000000"/>
                          </a:solidFill>
                          <a:latin typeface="Poppins"/>
                        </a:defRPr>
                      </a:pPr>
                      <a:r>
                        <a:t>                    8.2.3. Spain</a:t>
                      </a:r>
                    </a:p>
                  </a:txBody>
                  <a:tcPr>
                    <a:noFill/>
                    <a:lnL>
                      <a:noFill/>
                    </a:lnL>
                    <a:lnR>
                      <a:noFill/>
                    </a:lnR>
                    <a:lnT>
                      <a:noFill/>
                    </a:lnT>
                    <a:lnB>
                      <a:noFill/>
                    </a:lnB>
                  </a:tcPr>
                </a:tc>
                <a:tc>
                  <a:txBody>
                    <a:bodyPr/>
                    <a:lstStyle/>
                    <a:p>
                      <a:pPr>
                        <a:defRPr sz="1100" b="0">
                          <a:solidFill>
                            <a:srgbClr val="000000"/>
                          </a:solidFill>
                          <a:latin typeface="Poppins"/>
                        </a:defRPr>
                      </a:pPr>
                      <a:r>
                        <a:t>                    8.5.3. Rest of Middle East &amp; Africa</a:t>
                      </a:r>
                    </a:p>
                  </a:txBody>
                  <a:tcPr>
                    <a:noFill/>
                    <a:lnL>
                      <a:noFill/>
                    </a:lnL>
                    <a:lnR>
                      <a:noFill/>
                    </a:lnR>
                    <a:lnT>
                      <a:noFill/>
                    </a:lnT>
                    <a:lnB>
                      <a:noFill/>
                    </a:lnB>
                  </a:tcPr>
                </a:tc>
              </a:tr>
              <a:tr h="322736">
                <a:tc>
                  <a:txBody>
                    <a:bodyPr/>
                    <a:lstStyle/>
                    <a:p>
                      <a:pPr>
                        <a:defRPr sz="1100" b="0">
                          <a:solidFill>
                            <a:srgbClr val="000000"/>
                          </a:solidFill>
                          <a:latin typeface="Poppins"/>
                        </a:defRPr>
                      </a:pPr>
                      <a:r>
                        <a:t>                    8.2.4. France</a:t>
                      </a:r>
                    </a:p>
                  </a:txBody>
                  <a:tcPr>
                    <a:noFill/>
                    <a:lnL>
                      <a:noFill/>
                    </a:lnL>
                    <a:lnR>
                      <a:noFill/>
                    </a:lnR>
                    <a:lnT>
                      <a:noFill/>
                    </a:lnT>
                    <a:lnB>
                      <a:noFill/>
                    </a:lnB>
                  </a:tcPr>
                </a:tc>
                <a:tc>
                  <a:txBody>
                    <a:bodyPr/>
                    <a:lstStyle/>
                    <a:p>
                      <a:pPr>
                        <a:defRPr sz="1100" b="1">
                          <a:solidFill>
                            <a:srgbClr val="7030A0"/>
                          </a:solidFill>
                          <a:latin typeface="Poppins"/>
                        </a:defRPr>
                      </a:pPr>
                      <a:r>
                        <a:t>9. Competitive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9.1. Competitive Dashboard</a:t>
                      </a:r>
                    </a:p>
                  </a:txBody>
                  <a:tcPr>
                    <a:noFill/>
                    <a:lnL>
                      <a:noFill/>
                    </a:lnL>
                    <a:lnR>
                      <a:noFill/>
                    </a:lnR>
                    <a:lnT>
                      <a:noFill/>
                    </a:lnT>
                    <a:lnB>
                      <a:noFill/>
                    </a:lnB>
                  </a:tcPr>
                </a:tc>
                <a:tc>
                  <a:txBody>
                    <a:bodyPr/>
                    <a:lstStyle/>
                    <a:p>
                      <a:pPr>
                        <a:defRPr sz="1100" b="1">
                          <a:solidFill>
                            <a:srgbClr val="7030A0"/>
                          </a:solidFill>
                          <a:latin typeface="Poppins"/>
                        </a:defRPr>
                      </a:pPr>
                      <a:r>
                        <a:t>11. Conclusion &amp; Recommendation</a:t>
                      </a:r>
                    </a:p>
                  </a:txBody>
                  <a:tcPr>
                    <a:noFill/>
                    <a:lnL>
                      <a:noFill/>
                    </a:lnL>
                    <a:lnR>
                      <a:noFill/>
                    </a:lnR>
                    <a:lnT>
                      <a:noFill/>
                    </a:lnT>
                    <a:lnB>
                      <a:noFill/>
                    </a:lnB>
                  </a:tcPr>
                </a:tc>
              </a:tr>
              <a:tr h="322729">
                <a:tc>
                  <a:txBody>
                    <a:bodyPr/>
                    <a:lstStyle/>
                    <a:p>
                      <a:pPr>
                        <a:defRPr sz="1100" b="0">
                          <a:solidFill>
                            <a:srgbClr val="000000"/>
                          </a:solidFill>
                          <a:latin typeface="Poppins"/>
                        </a:defRPr>
                      </a:pPr>
                      <a:r>
                        <a:t>          9.2. Market Positioning of Key Players, 2024</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9.3. Strategies Adopted by Key Market Players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9.4. Recent Developments in the Market</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9.5. Company Market Share Analysis, 2024</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1">
                          <a:solidFill>
                            <a:srgbClr val="7030A0"/>
                          </a:solidFill>
                          <a:latin typeface="Poppins"/>
                        </a:defRPr>
                      </a:pPr>
                      <a:r>
                        <a:t>10. Key Company Profiles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10.1.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10.1.1. Company Overview</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10.1.2. Product Portfolio Overview</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10.1.4. Key Developments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10.3. Alphabet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998614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17938</TotalTime>
  <Words>2679</Words>
  <Application>Microsoft Office PowerPoint</Application>
  <PresentationFormat>Widescreen</PresentationFormat>
  <Paragraphs>536</Paragraphs>
  <Slides>47</Slides>
  <Notes>14</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47</vt:i4>
      </vt:variant>
    </vt:vector>
  </HeadingPairs>
  <TitlesOfParts>
    <vt:vector size="62"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PowerPoint Presentation</vt:lpstr>
      <vt:lpstr>MARKET DEFINITION &amp; SCOPE</vt:lpstr>
      <vt:lpstr>MARKET DEFINITION &amp; SCOPE </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MARKET IMPACTING FACTORS</vt:lpstr>
      <vt:lpstr>PowerPoint Presentation</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PowerPoint Presentation</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151</cp:revision>
  <dcterms:created xsi:type="dcterms:W3CDTF">2024-08-12T13:13:25Z</dcterms:created>
  <dcterms:modified xsi:type="dcterms:W3CDTF">2025-10-10T09:06:39Z</dcterms:modified>
</cp:coreProperties>
</file>